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0" r:id="rId2"/>
    <p:sldId id="267" r:id="rId3"/>
    <p:sldId id="266" r:id="rId4"/>
    <p:sldId id="264" r:id="rId5"/>
    <p:sldId id="263" r:id="rId6"/>
    <p:sldId id="261" r:id="rId7"/>
    <p:sldId id="262" r:id="rId8"/>
    <p:sldId id="26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13746C-BA72-4BB5-9D2C-B6D1ED0B1ADE}"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EE769-6A16-4BA0-B4A1-B345C505FC45}" type="slidenum">
              <a:rPr lang="en-US" smtClean="0"/>
              <a:t>‹#›</a:t>
            </a:fld>
            <a:endParaRPr lang="en-US"/>
          </a:p>
        </p:txBody>
      </p:sp>
    </p:spTree>
    <p:extLst>
      <p:ext uri="{BB962C8B-B14F-4D97-AF65-F5344CB8AC3E}">
        <p14:creationId xmlns:p14="http://schemas.microsoft.com/office/powerpoint/2010/main" val="2009348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E13746C-BA72-4BB5-9D2C-B6D1ED0B1ADE}"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EE769-6A16-4BA0-B4A1-B345C505FC45}" type="slidenum">
              <a:rPr lang="en-US" smtClean="0"/>
              <a:t>‹#›</a:t>
            </a:fld>
            <a:endParaRPr lang="en-US"/>
          </a:p>
        </p:txBody>
      </p:sp>
    </p:spTree>
    <p:extLst>
      <p:ext uri="{BB962C8B-B14F-4D97-AF65-F5344CB8AC3E}">
        <p14:creationId xmlns:p14="http://schemas.microsoft.com/office/powerpoint/2010/main" val="2589611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E13746C-BA72-4BB5-9D2C-B6D1ED0B1ADE}"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EE769-6A16-4BA0-B4A1-B345C505FC45}" type="slidenum">
              <a:rPr lang="en-US" smtClean="0"/>
              <a:t>‹#›</a:t>
            </a:fld>
            <a:endParaRPr lang="en-US"/>
          </a:p>
        </p:txBody>
      </p:sp>
    </p:spTree>
    <p:extLst>
      <p:ext uri="{BB962C8B-B14F-4D97-AF65-F5344CB8AC3E}">
        <p14:creationId xmlns:p14="http://schemas.microsoft.com/office/powerpoint/2010/main" val="3101371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E13746C-BA72-4BB5-9D2C-B6D1ED0B1ADE}"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EE769-6A16-4BA0-B4A1-B345C505FC4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0499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13746C-BA72-4BB5-9D2C-B6D1ED0B1ADE}"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EE769-6A16-4BA0-B4A1-B345C505FC45}" type="slidenum">
              <a:rPr lang="en-US" smtClean="0"/>
              <a:t>‹#›</a:t>
            </a:fld>
            <a:endParaRPr lang="en-US"/>
          </a:p>
        </p:txBody>
      </p:sp>
    </p:spTree>
    <p:extLst>
      <p:ext uri="{BB962C8B-B14F-4D97-AF65-F5344CB8AC3E}">
        <p14:creationId xmlns:p14="http://schemas.microsoft.com/office/powerpoint/2010/main" val="1849481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E13746C-BA72-4BB5-9D2C-B6D1ED0B1ADE}" type="datetimeFigureOut">
              <a:rPr lang="en-US" smtClean="0"/>
              <a:t>1/31/2023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EE769-6A16-4BA0-B4A1-B345C505FC45}" type="slidenum">
              <a:rPr lang="en-US" smtClean="0"/>
              <a:t>‹#›</a:t>
            </a:fld>
            <a:endParaRPr lang="en-US"/>
          </a:p>
        </p:txBody>
      </p:sp>
    </p:spTree>
    <p:extLst>
      <p:ext uri="{BB962C8B-B14F-4D97-AF65-F5344CB8AC3E}">
        <p14:creationId xmlns:p14="http://schemas.microsoft.com/office/powerpoint/2010/main" val="4036529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E13746C-BA72-4BB5-9D2C-B6D1ED0B1ADE}" type="datetimeFigureOut">
              <a:rPr lang="en-US" smtClean="0"/>
              <a:t>1/31/2023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EE769-6A16-4BA0-B4A1-B345C505FC45}" type="slidenum">
              <a:rPr lang="en-US" smtClean="0"/>
              <a:t>‹#›</a:t>
            </a:fld>
            <a:endParaRPr lang="en-US"/>
          </a:p>
        </p:txBody>
      </p:sp>
    </p:spTree>
    <p:extLst>
      <p:ext uri="{BB962C8B-B14F-4D97-AF65-F5344CB8AC3E}">
        <p14:creationId xmlns:p14="http://schemas.microsoft.com/office/powerpoint/2010/main" val="4273486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13746C-BA72-4BB5-9D2C-B6D1ED0B1ADE}"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EE769-6A16-4BA0-B4A1-B345C505FC45}" type="slidenum">
              <a:rPr lang="en-US" smtClean="0"/>
              <a:t>‹#›</a:t>
            </a:fld>
            <a:endParaRPr lang="en-US"/>
          </a:p>
        </p:txBody>
      </p:sp>
    </p:spTree>
    <p:extLst>
      <p:ext uri="{BB962C8B-B14F-4D97-AF65-F5344CB8AC3E}">
        <p14:creationId xmlns:p14="http://schemas.microsoft.com/office/powerpoint/2010/main" val="431478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13746C-BA72-4BB5-9D2C-B6D1ED0B1ADE}"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EE769-6A16-4BA0-B4A1-B345C505FC45}" type="slidenum">
              <a:rPr lang="en-US" smtClean="0"/>
              <a:t>‹#›</a:t>
            </a:fld>
            <a:endParaRPr lang="en-US"/>
          </a:p>
        </p:txBody>
      </p:sp>
    </p:spTree>
    <p:extLst>
      <p:ext uri="{BB962C8B-B14F-4D97-AF65-F5344CB8AC3E}">
        <p14:creationId xmlns:p14="http://schemas.microsoft.com/office/powerpoint/2010/main" val="170186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E13746C-BA72-4BB5-9D2C-B6D1ED0B1ADE}"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EE769-6A16-4BA0-B4A1-B345C505FC45}" type="slidenum">
              <a:rPr lang="en-US" smtClean="0"/>
              <a:t>‹#›</a:t>
            </a:fld>
            <a:endParaRPr lang="en-US"/>
          </a:p>
        </p:txBody>
      </p:sp>
    </p:spTree>
    <p:extLst>
      <p:ext uri="{BB962C8B-B14F-4D97-AF65-F5344CB8AC3E}">
        <p14:creationId xmlns:p14="http://schemas.microsoft.com/office/powerpoint/2010/main" val="2933746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13746C-BA72-4BB5-9D2C-B6D1ED0B1ADE}"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EE769-6A16-4BA0-B4A1-B345C505FC45}" type="slidenum">
              <a:rPr lang="en-US" smtClean="0"/>
              <a:t>‹#›</a:t>
            </a:fld>
            <a:endParaRPr lang="en-US"/>
          </a:p>
        </p:txBody>
      </p:sp>
    </p:spTree>
    <p:extLst>
      <p:ext uri="{BB962C8B-B14F-4D97-AF65-F5344CB8AC3E}">
        <p14:creationId xmlns:p14="http://schemas.microsoft.com/office/powerpoint/2010/main" val="121521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13746C-BA72-4BB5-9D2C-B6D1ED0B1ADE}"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EE769-6A16-4BA0-B4A1-B345C505FC45}" type="slidenum">
              <a:rPr lang="en-US" smtClean="0"/>
              <a:t>‹#›</a:t>
            </a:fld>
            <a:endParaRPr lang="en-US"/>
          </a:p>
        </p:txBody>
      </p:sp>
    </p:spTree>
    <p:extLst>
      <p:ext uri="{BB962C8B-B14F-4D97-AF65-F5344CB8AC3E}">
        <p14:creationId xmlns:p14="http://schemas.microsoft.com/office/powerpoint/2010/main" val="147014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13746C-BA72-4BB5-9D2C-B6D1ED0B1ADE}" type="datetimeFigureOut">
              <a:rPr lang="en-US" smtClean="0"/>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EE769-6A16-4BA0-B4A1-B345C505FC45}" type="slidenum">
              <a:rPr lang="en-US" smtClean="0"/>
              <a:t>‹#›</a:t>
            </a:fld>
            <a:endParaRPr lang="en-US"/>
          </a:p>
        </p:txBody>
      </p:sp>
    </p:spTree>
    <p:extLst>
      <p:ext uri="{BB962C8B-B14F-4D97-AF65-F5344CB8AC3E}">
        <p14:creationId xmlns:p14="http://schemas.microsoft.com/office/powerpoint/2010/main" val="3623442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E13746C-BA72-4BB5-9D2C-B6D1ED0B1ADE}" type="datetimeFigureOut">
              <a:rPr lang="en-US" smtClean="0"/>
              <a:t>1/31/2023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6BEE769-6A16-4BA0-B4A1-B345C505FC45}" type="slidenum">
              <a:rPr lang="en-US" smtClean="0"/>
              <a:t>‹#›</a:t>
            </a:fld>
            <a:endParaRPr lang="en-US"/>
          </a:p>
        </p:txBody>
      </p:sp>
    </p:spTree>
    <p:extLst>
      <p:ext uri="{BB962C8B-B14F-4D97-AF65-F5344CB8AC3E}">
        <p14:creationId xmlns:p14="http://schemas.microsoft.com/office/powerpoint/2010/main" val="285214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E13746C-BA72-4BB5-9D2C-B6D1ED0B1ADE}" type="datetimeFigureOut">
              <a:rPr lang="en-US" smtClean="0"/>
              <a:t>1/31/2023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6BEE769-6A16-4BA0-B4A1-B345C505FC45}" type="slidenum">
              <a:rPr lang="en-US" smtClean="0"/>
              <a:t>‹#›</a:t>
            </a:fld>
            <a:endParaRPr lang="en-US"/>
          </a:p>
        </p:txBody>
      </p:sp>
    </p:spTree>
    <p:extLst>
      <p:ext uri="{BB962C8B-B14F-4D97-AF65-F5344CB8AC3E}">
        <p14:creationId xmlns:p14="http://schemas.microsoft.com/office/powerpoint/2010/main" val="197330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E13746C-BA72-4BB5-9D2C-B6D1ED0B1ADE}" type="datetimeFigureOut">
              <a:rPr lang="en-US" smtClean="0"/>
              <a:t>1/31/2023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6BEE769-6A16-4BA0-B4A1-B345C505FC45}" type="slidenum">
              <a:rPr lang="en-US" smtClean="0"/>
              <a:t>‹#›</a:t>
            </a:fld>
            <a:endParaRPr lang="en-US"/>
          </a:p>
        </p:txBody>
      </p:sp>
    </p:spTree>
    <p:extLst>
      <p:ext uri="{BB962C8B-B14F-4D97-AF65-F5344CB8AC3E}">
        <p14:creationId xmlns:p14="http://schemas.microsoft.com/office/powerpoint/2010/main" val="386429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E13746C-BA72-4BB5-9D2C-B6D1ED0B1ADE}"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EE769-6A16-4BA0-B4A1-B345C505FC45}" type="slidenum">
              <a:rPr lang="en-US" smtClean="0"/>
              <a:t>‹#›</a:t>
            </a:fld>
            <a:endParaRPr lang="en-US"/>
          </a:p>
        </p:txBody>
      </p:sp>
    </p:spTree>
    <p:extLst>
      <p:ext uri="{BB962C8B-B14F-4D97-AF65-F5344CB8AC3E}">
        <p14:creationId xmlns:p14="http://schemas.microsoft.com/office/powerpoint/2010/main" val="3574003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E13746C-BA72-4BB5-9D2C-B6D1ED0B1ADE}" type="datetimeFigureOut">
              <a:rPr lang="en-US" smtClean="0"/>
              <a:t>1/31/2023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6BEE769-6A16-4BA0-B4A1-B345C505FC45}" type="slidenum">
              <a:rPr lang="en-US" smtClean="0"/>
              <a:t>‹#›</a:t>
            </a:fld>
            <a:endParaRPr lang="en-US"/>
          </a:p>
        </p:txBody>
      </p:sp>
    </p:spTree>
    <p:extLst>
      <p:ext uri="{BB962C8B-B14F-4D97-AF65-F5344CB8AC3E}">
        <p14:creationId xmlns:p14="http://schemas.microsoft.com/office/powerpoint/2010/main" val="262259480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jpeg"/><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F6DFF-763E-4BF2-8F55-ED857DDB8CF7}"/>
              </a:ext>
            </a:extLst>
          </p:cNvPr>
          <p:cNvSpPr>
            <a:spLocks noGrp="1"/>
          </p:cNvSpPr>
          <p:nvPr>
            <p:ph type="ctrTitle"/>
          </p:nvPr>
        </p:nvSpPr>
        <p:spPr>
          <a:xfrm>
            <a:off x="1524000" y="4040554"/>
            <a:ext cx="9144000" cy="2387600"/>
          </a:xfrm>
        </p:spPr>
        <p:txBody>
          <a:bodyPr>
            <a:noAutofit/>
          </a:bodyPr>
          <a:lstStyle/>
          <a:p>
            <a:pPr algn="just"/>
            <a:r>
              <a:rPr lang="en-US" sz="4800" b="1" dirty="0">
                <a:latin typeface="Bell MT" panose="02020503060305020303" pitchFamily="18" charset="0"/>
              </a:rPr>
              <a:t>            CITI</a:t>
            </a:r>
            <a:r>
              <a:rPr lang="en-US" sz="4800" b="1" dirty="0">
                <a:solidFill>
                  <a:srgbClr val="00B050"/>
                </a:solidFill>
                <a:latin typeface="Bell MT" panose="02020503060305020303" pitchFamily="18" charset="0"/>
              </a:rPr>
              <a:t>PRIME</a:t>
            </a:r>
            <a:r>
              <a:rPr lang="en-US" sz="4800" b="1" dirty="0">
                <a:latin typeface="Bell MT" panose="02020503060305020303" pitchFamily="18" charset="0"/>
                <a:cs typeface="Arial" panose="020B0604020202020204" pitchFamily="34" charset="0"/>
              </a:rPr>
              <a:t>BROADCASTING</a:t>
            </a:r>
            <a:br>
              <a:rPr lang="en-US" dirty="0"/>
            </a:br>
            <a:r>
              <a:rPr lang="en-US" dirty="0"/>
              <a:t> </a:t>
            </a:r>
            <a:r>
              <a:rPr lang="en-US" sz="2800" b="1" kern="0" spc="2000" dirty="0"/>
              <a:t>Escalate Your Dream</a:t>
            </a:r>
            <a:br>
              <a:rPr lang="en-US" dirty="0"/>
            </a:br>
            <a:br>
              <a:rPr lang="en-US" dirty="0"/>
            </a:br>
            <a:endParaRPr lang="en-US" dirty="0"/>
          </a:p>
        </p:txBody>
      </p:sp>
      <p:sp>
        <p:nvSpPr>
          <p:cNvPr id="3" name="Subtitle 2">
            <a:extLst>
              <a:ext uri="{FF2B5EF4-FFF2-40B4-BE49-F238E27FC236}">
                <a16:creationId xmlns:a16="http://schemas.microsoft.com/office/drawing/2014/main" id="{410706DE-B015-4D88-B1B3-A401C22A75B1}"/>
              </a:ext>
            </a:extLst>
          </p:cNvPr>
          <p:cNvSpPr>
            <a:spLocks noGrp="1"/>
          </p:cNvSpPr>
          <p:nvPr>
            <p:ph type="subTitle" idx="1"/>
          </p:nvPr>
        </p:nvSpPr>
        <p:spPr>
          <a:xfrm>
            <a:off x="1524000" y="4359710"/>
            <a:ext cx="9144000" cy="1655762"/>
          </a:xfrm>
        </p:spPr>
        <p:txBody>
          <a:bodyPr>
            <a:normAutofit/>
          </a:bodyPr>
          <a:lstStyle/>
          <a:p>
            <a:pPr algn="just"/>
            <a:endParaRPr lang="en-US" sz="4000" b="1" u="sng" dirty="0">
              <a:solidFill>
                <a:srgbClr val="FF0000"/>
              </a:solidFill>
            </a:endParaRPr>
          </a:p>
          <a:p>
            <a:pPr algn="just"/>
            <a:r>
              <a:rPr lang="en-US" dirty="0"/>
              <a:t>           </a:t>
            </a:r>
          </a:p>
        </p:txBody>
      </p:sp>
      <p:graphicFrame>
        <p:nvGraphicFramePr>
          <p:cNvPr id="5" name="Object 4">
            <a:extLst>
              <a:ext uri="{FF2B5EF4-FFF2-40B4-BE49-F238E27FC236}">
                <a16:creationId xmlns:a16="http://schemas.microsoft.com/office/drawing/2014/main" id="{AEFC9431-F6B9-48D6-B0B1-61AA60DBBD3C}"/>
              </a:ext>
            </a:extLst>
          </p:cNvPr>
          <p:cNvGraphicFramePr>
            <a:graphicFrameLocks noChangeAspect="1"/>
          </p:cNvGraphicFramePr>
          <p:nvPr>
            <p:extLst>
              <p:ext uri="{D42A27DB-BD31-4B8C-83A1-F6EECF244321}">
                <p14:modId xmlns:p14="http://schemas.microsoft.com/office/powerpoint/2010/main" val="3125541263"/>
              </p:ext>
            </p:extLst>
          </p:nvPr>
        </p:nvGraphicFramePr>
        <p:xfrm>
          <a:off x="4882157" y="489839"/>
          <a:ext cx="2370165" cy="1747870"/>
        </p:xfrm>
        <a:graphic>
          <a:graphicData uri="http://schemas.openxmlformats.org/presentationml/2006/ole">
            <mc:AlternateContent xmlns:mc="http://schemas.openxmlformats.org/markup-compatibility/2006">
              <mc:Choice xmlns:v="urn:schemas-microsoft-com:vml" Requires="v">
                <p:oleObj spid="_x0000_s5138" name="CorelDRAW" r:id="rId3" imgW="3923556" imgH="2832631" progId="CorelDraw.Graphic.24">
                  <p:embed/>
                </p:oleObj>
              </mc:Choice>
              <mc:Fallback>
                <p:oleObj name="CorelDRAW" r:id="rId3" imgW="3923556" imgH="2832631" progId="CorelDraw.Graphic.24">
                  <p:embed/>
                  <p:pic>
                    <p:nvPicPr>
                      <p:cNvPr id="5" name="Object 4">
                        <a:extLst>
                          <a:ext uri="{FF2B5EF4-FFF2-40B4-BE49-F238E27FC236}">
                            <a16:creationId xmlns:a16="http://schemas.microsoft.com/office/drawing/2014/main" id="{AEFC9431-F6B9-48D6-B0B1-61AA60DBBD3C}"/>
                          </a:ext>
                        </a:extLst>
                      </p:cNvPr>
                      <p:cNvPicPr/>
                      <p:nvPr/>
                    </p:nvPicPr>
                    <p:blipFill>
                      <a:blip r:embed="rId4"/>
                      <a:stretch>
                        <a:fillRect/>
                      </a:stretch>
                    </p:blipFill>
                    <p:spPr>
                      <a:xfrm>
                        <a:off x="4882157" y="489839"/>
                        <a:ext cx="2370165" cy="1747870"/>
                      </a:xfrm>
                      <a:prstGeom prst="rect">
                        <a:avLst/>
                      </a:prstGeom>
                    </p:spPr>
                  </p:pic>
                </p:oleObj>
              </mc:Fallback>
            </mc:AlternateContent>
          </a:graphicData>
        </a:graphic>
      </p:graphicFrame>
      <p:grpSp>
        <p:nvGrpSpPr>
          <p:cNvPr id="7" name="Group 6">
            <a:extLst>
              <a:ext uri="{FF2B5EF4-FFF2-40B4-BE49-F238E27FC236}">
                <a16:creationId xmlns:a16="http://schemas.microsoft.com/office/drawing/2014/main" id="{489F5D9B-5929-4B95-BABA-86B1677CE63B}"/>
              </a:ext>
            </a:extLst>
          </p:cNvPr>
          <p:cNvGrpSpPr/>
          <p:nvPr/>
        </p:nvGrpSpPr>
        <p:grpSpPr>
          <a:xfrm>
            <a:off x="2034514" y="4359710"/>
            <a:ext cx="8065450" cy="437316"/>
            <a:chOff x="2034514" y="4359710"/>
            <a:chExt cx="8065450" cy="437316"/>
          </a:xfrm>
        </p:grpSpPr>
        <p:cxnSp>
          <p:nvCxnSpPr>
            <p:cNvPr id="18" name="Straight Connector 17">
              <a:extLst>
                <a:ext uri="{FF2B5EF4-FFF2-40B4-BE49-F238E27FC236}">
                  <a16:creationId xmlns:a16="http://schemas.microsoft.com/office/drawing/2014/main" id="{86DA8998-56B0-44B2-960A-38204BCA7A0F}"/>
                </a:ext>
              </a:extLst>
            </p:cNvPr>
            <p:cNvCxnSpPr>
              <a:cxnSpLocks/>
            </p:cNvCxnSpPr>
            <p:nvPr/>
          </p:nvCxnSpPr>
          <p:spPr>
            <a:xfrm>
              <a:off x="6523387" y="4586846"/>
              <a:ext cx="3576577"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un 3">
              <a:extLst>
                <a:ext uri="{FF2B5EF4-FFF2-40B4-BE49-F238E27FC236}">
                  <a16:creationId xmlns:a16="http://schemas.microsoft.com/office/drawing/2014/main" id="{8AE9F960-AAEF-4847-AB99-F010AF6846A6}"/>
                </a:ext>
              </a:extLst>
            </p:cNvPr>
            <p:cNvSpPr/>
            <p:nvPr/>
          </p:nvSpPr>
          <p:spPr>
            <a:xfrm>
              <a:off x="5877342" y="4359710"/>
              <a:ext cx="437316" cy="437316"/>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cxnSp>
          <p:nvCxnSpPr>
            <p:cNvPr id="9" name="Straight Connector 8">
              <a:extLst>
                <a:ext uri="{FF2B5EF4-FFF2-40B4-BE49-F238E27FC236}">
                  <a16:creationId xmlns:a16="http://schemas.microsoft.com/office/drawing/2014/main" id="{B32291D7-9AEB-41E5-860C-48ECD40330DD}"/>
                </a:ext>
              </a:extLst>
            </p:cNvPr>
            <p:cNvCxnSpPr>
              <a:cxnSpLocks/>
            </p:cNvCxnSpPr>
            <p:nvPr/>
          </p:nvCxnSpPr>
          <p:spPr>
            <a:xfrm>
              <a:off x="2034514" y="4586846"/>
              <a:ext cx="3576577"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6725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10706DE-B015-4D88-B1B3-A401C22A75B1}"/>
              </a:ext>
            </a:extLst>
          </p:cNvPr>
          <p:cNvSpPr>
            <a:spLocks noGrp="1"/>
          </p:cNvSpPr>
          <p:nvPr>
            <p:ph type="subTitle" idx="1"/>
          </p:nvPr>
        </p:nvSpPr>
        <p:spPr>
          <a:xfrm>
            <a:off x="1524000" y="4359710"/>
            <a:ext cx="9144000" cy="1655762"/>
          </a:xfrm>
        </p:spPr>
        <p:txBody>
          <a:bodyPr>
            <a:normAutofit/>
          </a:bodyPr>
          <a:lstStyle/>
          <a:p>
            <a:endParaRPr lang="en-US" sz="4000" b="1" u="sng" dirty="0">
              <a:solidFill>
                <a:srgbClr val="FF0000"/>
              </a:solidFill>
            </a:endParaRPr>
          </a:p>
          <a:p>
            <a:r>
              <a:rPr lang="en-US" dirty="0"/>
              <a:t>           </a:t>
            </a:r>
          </a:p>
        </p:txBody>
      </p:sp>
      <p:sp>
        <p:nvSpPr>
          <p:cNvPr id="6" name="Rectangle 5">
            <a:extLst>
              <a:ext uri="{FF2B5EF4-FFF2-40B4-BE49-F238E27FC236}">
                <a16:creationId xmlns:a16="http://schemas.microsoft.com/office/drawing/2014/main" id="{A8E129FA-E6F4-45CE-BECF-37599B8C3BE6}"/>
              </a:ext>
            </a:extLst>
          </p:cNvPr>
          <p:cNvSpPr/>
          <p:nvPr/>
        </p:nvSpPr>
        <p:spPr>
          <a:xfrm>
            <a:off x="637735" y="1720840"/>
            <a:ext cx="10916530" cy="4467057"/>
          </a:xfrm>
          <a:prstGeom prst="rect">
            <a:avLst/>
          </a:prstGeom>
        </p:spPr>
        <p:txBody>
          <a:bodyPr wrap="square">
            <a:spAutoFit/>
          </a:bodyPr>
          <a:lstStyle/>
          <a:p>
            <a:pPr>
              <a:lnSpc>
                <a:spcPct val="150000"/>
              </a:lnSpc>
            </a:pPr>
            <a:r>
              <a:rPr lang="en-US" sz="2400" dirty="0">
                <a:solidFill>
                  <a:srgbClr val="00B050"/>
                </a:solidFill>
                <a:latin typeface="Bell MT" panose="02020503060305020303" pitchFamily="18" charset="0"/>
              </a:rPr>
              <a:t>CITI</a:t>
            </a:r>
            <a:r>
              <a:rPr lang="en-US" sz="2400" dirty="0">
                <a:ln w="0"/>
                <a:effectLst>
                  <a:outerShdw blurRad="38100" dist="19050" dir="2700000" algn="tl" rotWithShape="0">
                    <a:schemeClr val="dk1">
                      <a:alpha val="40000"/>
                    </a:schemeClr>
                  </a:outerShdw>
                </a:effectLst>
                <a:latin typeface="Bell MT" panose="02020503060305020303" pitchFamily="18" charset="0"/>
              </a:rPr>
              <a:t>PRIME</a:t>
            </a:r>
            <a:r>
              <a:rPr lang="en-US" sz="2400" dirty="0">
                <a:solidFill>
                  <a:srgbClr val="00B050"/>
                </a:solidFill>
                <a:latin typeface="Bell MT" panose="02020503060305020303" pitchFamily="18" charset="0"/>
              </a:rPr>
              <a:t>BROADCASTING </a:t>
            </a:r>
            <a:r>
              <a:rPr lang="en-US" sz="2400" dirty="0">
                <a:latin typeface="Bell MT" panose="02020503060305020303" pitchFamily="18" charset="0"/>
              </a:rPr>
              <a:t>is one of the largest brand implementation partners in the industry.  We do this through our national signage, maintenance and construction offerings. We craft the visionary bridge between your brand identity and your customer’s experience.  we have evolved our business to combine traditional craftsmanship and innovation into every branded element and space we touch. From engineering large scale high rise spectacular signage to utilizing our LED retrofit efficiencies, it is Creative Signplus’s goal to be your single source and turnkey resource for all of your signage manufacturing, maintenance and construction needs.</a:t>
            </a:r>
          </a:p>
        </p:txBody>
      </p:sp>
      <p:sp>
        <p:nvSpPr>
          <p:cNvPr id="10" name="Rectangle: Rounded Corners 9">
            <a:extLst>
              <a:ext uri="{FF2B5EF4-FFF2-40B4-BE49-F238E27FC236}">
                <a16:creationId xmlns:a16="http://schemas.microsoft.com/office/drawing/2014/main" id="{BA5F5422-0714-4FD6-853B-88A30D66AE3D}"/>
              </a:ext>
            </a:extLst>
          </p:cNvPr>
          <p:cNvSpPr/>
          <p:nvPr/>
        </p:nvSpPr>
        <p:spPr>
          <a:xfrm>
            <a:off x="0" y="436097"/>
            <a:ext cx="12191999" cy="1112317"/>
          </a:xfrm>
          <a:prstGeom prst="roundRect">
            <a:avLst>
              <a:gd name="adj" fmla="val 50000"/>
            </a:avLst>
          </a:prstGeom>
          <a:solidFill>
            <a:schemeClr val="accent3"/>
          </a:solidFill>
          <a:ln>
            <a:noFill/>
          </a:ln>
          <a:effectLst>
            <a:innerShdw blurRad="114300">
              <a:prstClr val="black"/>
            </a:innerShdw>
            <a:reflection blurRad="6350" stA="840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2"/>
                </a:solidFill>
                <a:latin typeface="Arial Rounded MT Bold" panose="020F0704030504030204" pitchFamily="34" charset="0"/>
              </a:rPr>
              <a:t>ABOUT CITI</a:t>
            </a:r>
            <a:r>
              <a:rPr lang="en-US" sz="4000" dirty="0">
                <a:ln w="0"/>
                <a:solidFill>
                  <a:schemeClr val="bg2"/>
                </a:solidFill>
                <a:effectLst>
                  <a:outerShdw blurRad="38100" dist="19050" dir="2700000" algn="tl" rotWithShape="0">
                    <a:schemeClr val="dk1">
                      <a:alpha val="40000"/>
                    </a:schemeClr>
                  </a:outerShdw>
                </a:effectLst>
                <a:latin typeface="Arial Rounded MT Bold" panose="020F0704030504030204" pitchFamily="34" charset="0"/>
              </a:rPr>
              <a:t>PRIME</a:t>
            </a:r>
            <a:r>
              <a:rPr lang="en-US" sz="4000" dirty="0">
                <a:solidFill>
                  <a:schemeClr val="bg2"/>
                </a:solidFill>
                <a:latin typeface="Arial Rounded MT Bold" panose="020F0704030504030204" pitchFamily="34" charset="0"/>
              </a:rPr>
              <a:t>BROADCASTING</a:t>
            </a:r>
          </a:p>
          <a:p>
            <a:pPr algn="ctr"/>
            <a:endParaRPr lang="en-US" dirty="0"/>
          </a:p>
        </p:txBody>
      </p:sp>
    </p:spTree>
    <p:extLst>
      <p:ext uri="{BB962C8B-B14F-4D97-AF65-F5344CB8AC3E}">
        <p14:creationId xmlns:p14="http://schemas.microsoft.com/office/powerpoint/2010/main" val="2703464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10706DE-B015-4D88-B1B3-A401C22A75B1}"/>
              </a:ext>
            </a:extLst>
          </p:cNvPr>
          <p:cNvSpPr>
            <a:spLocks noGrp="1"/>
          </p:cNvSpPr>
          <p:nvPr>
            <p:ph type="subTitle" idx="1"/>
          </p:nvPr>
        </p:nvSpPr>
        <p:spPr>
          <a:xfrm>
            <a:off x="1524000" y="4359710"/>
            <a:ext cx="9144000" cy="1655762"/>
          </a:xfrm>
        </p:spPr>
        <p:txBody>
          <a:bodyPr>
            <a:normAutofit/>
          </a:bodyPr>
          <a:lstStyle/>
          <a:p>
            <a:endParaRPr lang="en-US" sz="4000" b="1" u="sng" dirty="0">
              <a:solidFill>
                <a:srgbClr val="FF0000"/>
              </a:solidFill>
            </a:endParaRPr>
          </a:p>
          <a:p>
            <a:r>
              <a:rPr lang="en-US" dirty="0"/>
              <a:t>           </a:t>
            </a:r>
          </a:p>
        </p:txBody>
      </p:sp>
      <p:sp>
        <p:nvSpPr>
          <p:cNvPr id="2" name="Rectangle 1">
            <a:extLst>
              <a:ext uri="{FF2B5EF4-FFF2-40B4-BE49-F238E27FC236}">
                <a16:creationId xmlns:a16="http://schemas.microsoft.com/office/drawing/2014/main" id="{66B283F2-C351-4EC5-B0C2-2EBAC0B317EA}"/>
              </a:ext>
            </a:extLst>
          </p:cNvPr>
          <p:cNvSpPr/>
          <p:nvPr/>
        </p:nvSpPr>
        <p:spPr>
          <a:xfrm>
            <a:off x="0" y="253218"/>
            <a:ext cx="12192000" cy="1066429"/>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u="sng"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DIGITAL  SIGNAGE</a:t>
            </a:r>
          </a:p>
        </p:txBody>
      </p:sp>
      <p:sp>
        <p:nvSpPr>
          <p:cNvPr id="4" name="Rectangle 3">
            <a:extLst>
              <a:ext uri="{FF2B5EF4-FFF2-40B4-BE49-F238E27FC236}">
                <a16:creationId xmlns:a16="http://schemas.microsoft.com/office/drawing/2014/main" id="{51E41A54-43DC-43BE-915B-2B95B488FF8C}"/>
              </a:ext>
            </a:extLst>
          </p:cNvPr>
          <p:cNvSpPr/>
          <p:nvPr/>
        </p:nvSpPr>
        <p:spPr>
          <a:xfrm>
            <a:off x="0" y="1561515"/>
            <a:ext cx="12192000" cy="267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200000"/>
              </a:lnSpc>
            </a:pPr>
            <a:r>
              <a:rPr lang="en-US" sz="2800" u="sng" dirty="0">
                <a:solidFill>
                  <a:schemeClr val="accent3">
                    <a:lumMod val="75000"/>
                  </a:schemeClr>
                </a:solidFill>
                <a:latin typeface="Arial Rounded MT Bold" panose="020F0704030504030204" pitchFamily="34" charset="0"/>
              </a:rPr>
              <a:t>Digital signage </a:t>
            </a:r>
            <a:r>
              <a:rPr lang="en-US" sz="2000" dirty="0">
                <a:solidFill>
                  <a:schemeClr val="tx1"/>
                </a:solidFill>
                <a:latin typeface="Arial Rounded MT Bold" panose="020F0704030504030204" pitchFamily="34" charset="0"/>
              </a:rPr>
              <a:t>means using digital displays to deliver rich media content to a public audience.</a:t>
            </a:r>
          </a:p>
          <a:p>
            <a:pPr algn="just">
              <a:lnSpc>
                <a:spcPct val="200000"/>
              </a:lnSpc>
            </a:pPr>
            <a:r>
              <a:rPr lang="en-US" sz="2000" dirty="0">
                <a:solidFill>
                  <a:schemeClr val="tx1"/>
                </a:solidFill>
                <a:latin typeface="Arial Rounded MT Bold" panose="020F0704030504030204" pitchFamily="34" charset="0"/>
              </a:rPr>
              <a:t>Each display is connected to the network via media player and can show anything</a:t>
            </a:r>
          </a:p>
          <a:p>
            <a:pPr algn="just">
              <a:lnSpc>
                <a:spcPct val="200000"/>
              </a:lnSpc>
            </a:pPr>
            <a:r>
              <a:rPr lang="en-US" sz="2000" dirty="0">
                <a:solidFill>
                  <a:schemeClr val="tx1"/>
                </a:solidFill>
                <a:latin typeface="Arial Rounded MT Bold" panose="020F0704030504030204" pitchFamily="34" charset="0"/>
              </a:rPr>
              <a:t> from corporate communications to video and multimedia presentations.</a:t>
            </a:r>
          </a:p>
        </p:txBody>
      </p:sp>
      <p:graphicFrame>
        <p:nvGraphicFramePr>
          <p:cNvPr id="7" name="Object 6">
            <a:extLst>
              <a:ext uri="{FF2B5EF4-FFF2-40B4-BE49-F238E27FC236}">
                <a16:creationId xmlns:a16="http://schemas.microsoft.com/office/drawing/2014/main" id="{E48E0464-9BAA-4630-A191-EE30FFD3E1DD}"/>
              </a:ext>
            </a:extLst>
          </p:cNvPr>
          <p:cNvGraphicFramePr>
            <a:graphicFrameLocks noChangeAspect="1"/>
          </p:cNvGraphicFramePr>
          <p:nvPr>
            <p:extLst>
              <p:ext uri="{D42A27DB-BD31-4B8C-83A1-F6EECF244321}">
                <p14:modId xmlns:p14="http://schemas.microsoft.com/office/powerpoint/2010/main" val="948245521"/>
              </p:ext>
            </p:extLst>
          </p:nvPr>
        </p:nvGraphicFramePr>
        <p:xfrm>
          <a:off x="112346" y="4532243"/>
          <a:ext cx="11967308" cy="2287074"/>
        </p:xfrm>
        <a:graphic>
          <a:graphicData uri="http://schemas.openxmlformats.org/presentationml/2006/ole">
            <mc:AlternateContent xmlns:mc="http://schemas.openxmlformats.org/markup-compatibility/2006">
              <mc:Choice xmlns:v="urn:schemas-microsoft-com:vml" Requires="v">
                <p:oleObj spid="_x0000_s10258" name="CorelDRAW" r:id="rId3" imgW="13417906" imgH="4326962" progId="CorelDraw.Graphic.24">
                  <p:embed/>
                </p:oleObj>
              </mc:Choice>
              <mc:Fallback>
                <p:oleObj name="CorelDRAW" r:id="rId3" imgW="13417906" imgH="4326962" progId="CorelDraw.Graphic.24">
                  <p:embed/>
                  <p:pic>
                    <p:nvPicPr>
                      <p:cNvPr id="0" name=""/>
                      <p:cNvPicPr/>
                      <p:nvPr/>
                    </p:nvPicPr>
                    <p:blipFill>
                      <a:blip r:embed="rId4"/>
                      <a:stretch>
                        <a:fillRect/>
                      </a:stretch>
                    </p:blipFill>
                    <p:spPr>
                      <a:xfrm>
                        <a:off x="112346" y="4532243"/>
                        <a:ext cx="11967308" cy="2287074"/>
                      </a:xfrm>
                      <a:prstGeom prst="rect">
                        <a:avLst/>
                      </a:prstGeom>
                    </p:spPr>
                  </p:pic>
                </p:oleObj>
              </mc:Fallback>
            </mc:AlternateContent>
          </a:graphicData>
        </a:graphic>
      </p:graphicFrame>
    </p:spTree>
    <p:extLst>
      <p:ext uri="{BB962C8B-B14F-4D97-AF65-F5344CB8AC3E}">
        <p14:creationId xmlns:p14="http://schemas.microsoft.com/office/powerpoint/2010/main" val="2982068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AB8386-F104-4B2C-B6C4-D620434C6D38}"/>
              </a:ext>
            </a:extLst>
          </p:cNvPr>
          <p:cNvSpPr/>
          <p:nvPr/>
        </p:nvSpPr>
        <p:spPr>
          <a:xfrm>
            <a:off x="0" y="-402956"/>
            <a:ext cx="12192000" cy="1125415"/>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n w="0">
                  <a:noFill/>
                </a:ln>
                <a:solidFill>
                  <a:schemeClr val="accent1">
                    <a:lumMod val="75000"/>
                  </a:schemeClr>
                </a:solidFill>
                <a:effectLst>
                  <a:outerShdw blurRad="38100" dist="19050" dir="2700000" algn="tl" rotWithShape="0">
                    <a:schemeClr val="dk1">
                      <a:alpha val="40000"/>
                    </a:schemeClr>
                  </a:outerShdw>
                </a:effectLst>
                <a:latin typeface="Arial Rounded MT Bold" panose="020F0704030504030204" pitchFamily="34" charset="0"/>
              </a:rPr>
              <a:t>Planning for Digital Signage</a:t>
            </a:r>
          </a:p>
        </p:txBody>
      </p:sp>
      <p:sp>
        <p:nvSpPr>
          <p:cNvPr id="50" name="Rectangle 49">
            <a:extLst>
              <a:ext uri="{FF2B5EF4-FFF2-40B4-BE49-F238E27FC236}">
                <a16:creationId xmlns:a16="http://schemas.microsoft.com/office/drawing/2014/main" id="{5F596D98-DE15-4CBC-8BC9-61651B93DA06}"/>
              </a:ext>
            </a:extLst>
          </p:cNvPr>
          <p:cNvSpPr/>
          <p:nvPr/>
        </p:nvSpPr>
        <p:spPr>
          <a:xfrm>
            <a:off x="0" y="943579"/>
            <a:ext cx="2971574" cy="782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solidFill>
                <a:latin typeface="Arial Rounded MT Bold" panose="020F0704030504030204" pitchFamily="34" charset="0"/>
              </a:rPr>
              <a:t>What is involved</a:t>
            </a:r>
          </a:p>
        </p:txBody>
      </p:sp>
      <p:grpSp>
        <p:nvGrpSpPr>
          <p:cNvPr id="2" name="Group 1">
            <a:extLst>
              <a:ext uri="{FF2B5EF4-FFF2-40B4-BE49-F238E27FC236}">
                <a16:creationId xmlns:a16="http://schemas.microsoft.com/office/drawing/2014/main" id="{AFD40B71-4083-49C4-A76C-8F60A1A30DA9}"/>
              </a:ext>
            </a:extLst>
          </p:cNvPr>
          <p:cNvGrpSpPr/>
          <p:nvPr/>
        </p:nvGrpSpPr>
        <p:grpSpPr>
          <a:xfrm>
            <a:off x="1177279" y="1059903"/>
            <a:ext cx="9837442" cy="5432951"/>
            <a:chOff x="1053289" y="1059903"/>
            <a:chExt cx="9837442" cy="5432951"/>
          </a:xfrm>
        </p:grpSpPr>
        <p:sp>
          <p:nvSpPr>
            <p:cNvPr id="38" name="Arrow: Down 37">
              <a:extLst>
                <a:ext uri="{FF2B5EF4-FFF2-40B4-BE49-F238E27FC236}">
                  <a16:creationId xmlns:a16="http://schemas.microsoft.com/office/drawing/2014/main" id="{E221B50F-24B8-4A7F-96E3-CEDFB88395B3}"/>
                </a:ext>
              </a:extLst>
            </p:cNvPr>
            <p:cNvSpPr/>
            <p:nvPr/>
          </p:nvSpPr>
          <p:spPr>
            <a:xfrm>
              <a:off x="5578321" y="2387087"/>
              <a:ext cx="836909" cy="165831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Down 39">
              <a:extLst>
                <a:ext uri="{FF2B5EF4-FFF2-40B4-BE49-F238E27FC236}">
                  <a16:creationId xmlns:a16="http://schemas.microsoft.com/office/drawing/2014/main" id="{50D72B20-14D7-4776-886F-1DF26F73B67A}"/>
                </a:ext>
              </a:extLst>
            </p:cNvPr>
            <p:cNvSpPr/>
            <p:nvPr/>
          </p:nvSpPr>
          <p:spPr>
            <a:xfrm rot="1466659">
              <a:off x="6668224" y="2670639"/>
              <a:ext cx="836909" cy="1658319"/>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Down 40">
              <a:extLst>
                <a:ext uri="{FF2B5EF4-FFF2-40B4-BE49-F238E27FC236}">
                  <a16:creationId xmlns:a16="http://schemas.microsoft.com/office/drawing/2014/main" id="{78D9517D-65C1-4809-9A03-4BCDFCBB4D04}"/>
                </a:ext>
              </a:extLst>
            </p:cNvPr>
            <p:cNvSpPr/>
            <p:nvPr/>
          </p:nvSpPr>
          <p:spPr>
            <a:xfrm rot="3508519">
              <a:off x="7562330" y="3460876"/>
              <a:ext cx="836909" cy="1658319"/>
            </a:xfrm>
            <a:prstGeom prst="downArrow">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Down 45">
              <a:extLst>
                <a:ext uri="{FF2B5EF4-FFF2-40B4-BE49-F238E27FC236}">
                  <a16:creationId xmlns:a16="http://schemas.microsoft.com/office/drawing/2014/main" id="{28B4F939-4B0E-444A-9FA0-C6E373BC6DA5}"/>
                </a:ext>
              </a:extLst>
            </p:cNvPr>
            <p:cNvSpPr/>
            <p:nvPr/>
          </p:nvSpPr>
          <p:spPr>
            <a:xfrm rot="19675557">
              <a:off x="4519089" y="2736960"/>
              <a:ext cx="836909" cy="1658319"/>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Down 46">
              <a:extLst>
                <a:ext uri="{FF2B5EF4-FFF2-40B4-BE49-F238E27FC236}">
                  <a16:creationId xmlns:a16="http://schemas.microsoft.com/office/drawing/2014/main" id="{23AF88A6-8E84-4F21-AABE-A92AF6085C51}"/>
                </a:ext>
              </a:extLst>
            </p:cNvPr>
            <p:cNvSpPr/>
            <p:nvPr/>
          </p:nvSpPr>
          <p:spPr>
            <a:xfrm rot="18274903">
              <a:off x="3732215" y="3497968"/>
              <a:ext cx="836909" cy="165831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Down 47">
              <a:extLst>
                <a:ext uri="{FF2B5EF4-FFF2-40B4-BE49-F238E27FC236}">
                  <a16:creationId xmlns:a16="http://schemas.microsoft.com/office/drawing/2014/main" id="{924203E1-EF54-4E27-82F2-BDE16A89A4EF}"/>
                </a:ext>
              </a:extLst>
            </p:cNvPr>
            <p:cNvSpPr/>
            <p:nvPr/>
          </p:nvSpPr>
          <p:spPr>
            <a:xfrm rot="5400000">
              <a:off x="7846856" y="4577002"/>
              <a:ext cx="836909" cy="1658319"/>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Down 48">
              <a:extLst>
                <a:ext uri="{FF2B5EF4-FFF2-40B4-BE49-F238E27FC236}">
                  <a16:creationId xmlns:a16="http://schemas.microsoft.com/office/drawing/2014/main" id="{092D7611-6A16-43AC-9A3F-B37D5FD62F21}"/>
                </a:ext>
              </a:extLst>
            </p:cNvPr>
            <p:cNvSpPr/>
            <p:nvPr/>
          </p:nvSpPr>
          <p:spPr>
            <a:xfrm rot="16200000">
              <a:off x="3382278" y="4604209"/>
              <a:ext cx="836909" cy="1658319"/>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2F399A66-77CD-4449-99AD-29E184322198}"/>
                </a:ext>
              </a:extLst>
            </p:cNvPr>
            <p:cNvSpPr/>
            <p:nvPr/>
          </p:nvSpPr>
          <p:spPr>
            <a:xfrm>
              <a:off x="8906275" y="4910145"/>
              <a:ext cx="1984456" cy="154410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tx1"/>
                  </a:solidFill>
                  <a:latin typeface="Arial Rounded MT Bold" panose="020F0704030504030204" pitchFamily="34" charset="0"/>
                </a:rPr>
                <a:t>Operations</a:t>
              </a:r>
            </a:p>
            <a:p>
              <a:pPr algn="ctr"/>
              <a:r>
                <a:rPr lang="en-US" dirty="0"/>
                <a:t>Installation</a:t>
              </a:r>
            </a:p>
            <a:p>
              <a:pPr algn="ctr"/>
              <a:r>
                <a:rPr lang="en-US" dirty="0"/>
                <a:t>Network</a:t>
              </a:r>
            </a:p>
            <a:p>
              <a:pPr algn="ctr"/>
              <a:r>
                <a:rPr lang="en-US" dirty="0"/>
                <a:t>Maintenance</a:t>
              </a:r>
            </a:p>
          </p:txBody>
        </p:sp>
        <p:sp>
          <p:nvSpPr>
            <p:cNvPr id="51" name="Rectangle: Rounded Corners 50">
              <a:extLst>
                <a:ext uri="{FF2B5EF4-FFF2-40B4-BE49-F238E27FC236}">
                  <a16:creationId xmlns:a16="http://schemas.microsoft.com/office/drawing/2014/main" id="{EE3E6DCB-4829-425B-9ED6-507C368EFB08}"/>
                </a:ext>
              </a:extLst>
            </p:cNvPr>
            <p:cNvSpPr/>
            <p:nvPr/>
          </p:nvSpPr>
          <p:spPr>
            <a:xfrm>
              <a:off x="8518816" y="3193660"/>
              <a:ext cx="1984456" cy="1544104"/>
            </a:xfrm>
            <a:prstGeom prst="roundRect">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tx1"/>
                  </a:solidFill>
                  <a:latin typeface="Arial Rounded MT Bold" panose="020F0704030504030204" pitchFamily="34" charset="0"/>
                </a:rPr>
                <a:t>Design</a:t>
              </a:r>
            </a:p>
            <a:p>
              <a:pPr algn="ctr"/>
              <a:r>
                <a:rPr lang="en-US" dirty="0"/>
                <a:t>Deployment</a:t>
              </a:r>
            </a:p>
            <a:p>
              <a:pPr algn="ctr"/>
              <a:r>
                <a:rPr lang="en-US" dirty="0"/>
                <a:t>Purpose</a:t>
              </a:r>
            </a:p>
            <a:p>
              <a:pPr algn="ctr"/>
              <a:r>
                <a:rPr lang="en-US" dirty="0"/>
                <a:t>Environment</a:t>
              </a:r>
            </a:p>
          </p:txBody>
        </p:sp>
        <p:sp>
          <p:nvSpPr>
            <p:cNvPr id="52" name="Rectangle: Rounded Corners 51">
              <a:extLst>
                <a:ext uri="{FF2B5EF4-FFF2-40B4-BE49-F238E27FC236}">
                  <a16:creationId xmlns:a16="http://schemas.microsoft.com/office/drawing/2014/main" id="{CBEFC14D-11A3-455F-8C8E-A37E7F600C86}"/>
                </a:ext>
              </a:extLst>
            </p:cNvPr>
            <p:cNvSpPr/>
            <p:nvPr/>
          </p:nvSpPr>
          <p:spPr>
            <a:xfrm>
              <a:off x="7239469" y="1459754"/>
              <a:ext cx="1855001" cy="1590368"/>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tx1"/>
                  </a:solidFill>
                  <a:latin typeface="Arial Rounded MT Bold" panose="020F0704030504030204" pitchFamily="34" charset="0"/>
                </a:rPr>
                <a:t>Operations</a:t>
              </a:r>
            </a:p>
            <a:p>
              <a:pPr algn="ctr"/>
              <a:r>
                <a:rPr lang="en-US" dirty="0"/>
                <a:t>Installation</a:t>
              </a:r>
            </a:p>
            <a:p>
              <a:pPr algn="ctr"/>
              <a:r>
                <a:rPr lang="en-US" dirty="0"/>
                <a:t>Network</a:t>
              </a:r>
            </a:p>
            <a:p>
              <a:pPr algn="ctr"/>
              <a:r>
                <a:rPr lang="en-US" dirty="0"/>
                <a:t>Maintenance</a:t>
              </a:r>
            </a:p>
          </p:txBody>
        </p:sp>
        <p:sp>
          <p:nvSpPr>
            <p:cNvPr id="53" name="Rectangle: Rounded Corners 52">
              <a:extLst>
                <a:ext uri="{FF2B5EF4-FFF2-40B4-BE49-F238E27FC236}">
                  <a16:creationId xmlns:a16="http://schemas.microsoft.com/office/drawing/2014/main" id="{A0262FD8-A584-41CC-BE87-28BB6FAC19C2}"/>
                </a:ext>
              </a:extLst>
            </p:cNvPr>
            <p:cNvSpPr/>
            <p:nvPr/>
          </p:nvSpPr>
          <p:spPr>
            <a:xfrm>
              <a:off x="5100845" y="1059903"/>
              <a:ext cx="1847203" cy="141034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tx1"/>
                  </a:solidFill>
                  <a:latin typeface="Arial Rounded MT Bold" panose="020F0704030504030204" pitchFamily="34" charset="0"/>
                </a:rPr>
                <a:t>Bussiness</a:t>
              </a:r>
            </a:p>
            <a:p>
              <a:pPr algn="ctr"/>
              <a:r>
                <a:rPr lang="en-US" dirty="0"/>
                <a:t>ROI</a:t>
              </a:r>
            </a:p>
            <a:p>
              <a:pPr algn="ctr"/>
              <a:r>
                <a:rPr lang="en-US" dirty="0"/>
                <a:t>Partnership</a:t>
              </a:r>
            </a:p>
            <a:p>
              <a:pPr algn="ctr"/>
              <a:r>
                <a:rPr lang="en-US" dirty="0"/>
                <a:t>Revenue</a:t>
              </a:r>
            </a:p>
          </p:txBody>
        </p:sp>
        <p:sp>
          <p:nvSpPr>
            <p:cNvPr id="54" name="Rectangle: Rounded Corners 53">
              <a:extLst>
                <a:ext uri="{FF2B5EF4-FFF2-40B4-BE49-F238E27FC236}">
                  <a16:creationId xmlns:a16="http://schemas.microsoft.com/office/drawing/2014/main" id="{80E7A201-AA2D-4B3B-8E56-D65954EBA782}"/>
                </a:ext>
              </a:extLst>
            </p:cNvPr>
            <p:cNvSpPr/>
            <p:nvPr/>
          </p:nvSpPr>
          <p:spPr>
            <a:xfrm>
              <a:off x="3072180" y="1446380"/>
              <a:ext cx="1798061" cy="163027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tx1"/>
                  </a:solidFill>
                  <a:latin typeface="Arial Rounded MT Bold" panose="020F0704030504030204" pitchFamily="34" charset="0"/>
                </a:rPr>
                <a:t>Content</a:t>
              </a:r>
            </a:p>
            <a:p>
              <a:pPr algn="ctr"/>
              <a:r>
                <a:rPr lang="en-US" dirty="0"/>
                <a:t>Media</a:t>
              </a:r>
            </a:p>
            <a:p>
              <a:pPr algn="ctr"/>
              <a:r>
                <a:rPr lang="en-US" dirty="0"/>
                <a:t>Advertising</a:t>
              </a:r>
            </a:p>
            <a:p>
              <a:pPr algn="ctr"/>
              <a:r>
                <a:rPr lang="en-US" dirty="0"/>
                <a:t>Marketing</a:t>
              </a:r>
            </a:p>
            <a:p>
              <a:pPr algn="ctr"/>
              <a:endParaRPr lang="en-US" dirty="0"/>
            </a:p>
          </p:txBody>
        </p:sp>
        <p:sp>
          <p:nvSpPr>
            <p:cNvPr id="55" name="Rectangle: Rounded Corners 54">
              <a:extLst>
                <a:ext uri="{FF2B5EF4-FFF2-40B4-BE49-F238E27FC236}">
                  <a16:creationId xmlns:a16="http://schemas.microsoft.com/office/drawing/2014/main" id="{FE517685-690A-437A-B921-252F22D87701}"/>
                </a:ext>
              </a:extLst>
            </p:cNvPr>
            <p:cNvSpPr/>
            <p:nvPr/>
          </p:nvSpPr>
          <p:spPr>
            <a:xfrm>
              <a:off x="1834993" y="3193660"/>
              <a:ext cx="1789769" cy="154410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tx1"/>
                  </a:solidFill>
                  <a:latin typeface="Arial Rounded MT Bold" panose="020F0704030504030204" pitchFamily="34" charset="0"/>
                </a:rPr>
                <a:t>Connectivity</a:t>
              </a:r>
            </a:p>
            <a:p>
              <a:pPr algn="ctr"/>
              <a:r>
                <a:rPr lang="en-US" dirty="0"/>
                <a:t>Wired</a:t>
              </a:r>
            </a:p>
            <a:p>
              <a:pPr algn="ctr"/>
              <a:r>
                <a:rPr lang="en-US" dirty="0"/>
                <a:t>Wireless</a:t>
              </a:r>
            </a:p>
            <a:p>
              <a:pPr algn="ctr"/>
              <a:r>
                <a:rPr lang="en-US" dirty="0"/>
                <a:t>Cellular</a:t>
              </a:r>
            </a:p>
            <a:p>
              <a:pPr algn="ctr"/>
              <a:r>
                <a:rPr lang="en-US" dirty="0"/>
                <a:t>internet</a:t>
              </a:r>
            </a:p>
          </p:txBody>
        </p:sp>
        <p:sp>
          <p:nvSpPr>
            <p:cNvPr id="56" name="Rectangle: Rounded Corners 55">
              <a:extLst>
                <a:ext uri="{FF2B5EF4-FFF2-40B4-BE49-F238E27FC236}">
                  <a16:creationId xmlns:a16="http://schemas.microsoft.com/office/drawing/2014/main" id="{E9E60FEF-6906-4D0B-AFC7-D0DA3D387D3F}"/>
                </a:ext>
              </a:extLst>
            </p:cNvPr>
            <p:cNvSpPr/>
            <p:nvPr/>
          </p:nvSpPr>
          <p:spPr>
            <a:xfrm>
              <a:off x="1053289" y="4862581"/>
              <a:ext cx="2018891" cy="163027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tx1"/>
                  </a:solidFill>
                  <a:latin typeface="Arial Rounded MT Bold" panose="020F0704030504030204" pitchFamily="34" charset="0"/>
                </a:rPr>
                <a:t>Hardware</a:t>
              </a:r>
            </a:p>
            <a:p>
              <a:pPr algn="ctr"/>
              <a:r>
                <a:rPr lang="en-US" dirty="0"/>
                <a:t>Displays</a:t>
              </a:r>
            </a:p>
            <a:p>
              <a:pPr algn="ctr"/>
              <a:r>
                <a:rPr lang="en-US" dirty="0"/>
                <a:t>Mounts</a:t>
              </a:r>
            </a:p>
            <a:p>
              <a:pPr algn="ctr"/>
              <a:r>
                <a:rPr lang="en-US" dirty="0"/>
                <a:t>Players</a:t>
              </a:r>
            </a:p>
            <a:p>
              <a:pPr algn="ctr"/>
              <a:r>
                <a:rPr lang="en-US" dirty="0"/>
                <a:t>Infrastructures</a:t>
              </a:r>
            </a:p>
          </p:txBody>
        </p:sp>
        <p:sp>
          <p:nvSpPr>
            <p:cNvPr id="57" name="Oval 56">
              <a:extLst>
                <a:ext uri="{FF2B5EF4-FFF2-40B4-BE49-F238E27FC236}">
                  <a16:creationId xmlns:a16="http://schemas.microsoft.com/office/drawing/2014/main" id="{7A31A1A3-B0BF-47DB-8CA9-0C536AB406D1}"/>
                </a:ext>
              </a:extLst>
            </p:cNvPr>
            <p:cNvSpPr/>
            <p:nvPr/>
          </p:nvSpPr>
          <p:spPr>
            <a:xfrm>
              <a:off x="4800844" y="4318561"/>
              <a:ext cx="2447206" cy="2001930"/>
            </a:xfrm>
            <a:prstGeom prst="ellipse">
              <a:avLst/>
            </a:prstGeom>
            <a:gradFill>
              <a:gsLst>
                <a:gs pos="0">
                  <a:srgbClr val="00B0F0"/>
                </a:gs>
                <a:gs pos="35000">
                  <a:srgbClr val="00B0F0"/>
                </a:gs>
                <a:gs pos="100000">
                  <a:srgbClr val="00206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Rounded MT Bold" panose="020F0704030504030204" pitchFamily="34" charset="0"/>
                </a:rPr>
                <a:t>DIGITAL</a:t>
              </a:r>
            </a:p>
            <a:p>
              <a:pPr algn="ctr"/>
              <a:r>
                <a:rPr lang="en-US" sz="2400" b="1" dirty="0">
                  <a:solidFill>
                    <a:schemeClr val="tx1"/>
                  </a:solidFill>
                  <a:latin typeface="Arial Rounded MT Bold" panose="020F0704030504030204" pitchFamily="34" charset="0"/>
                </a:rPr>
                <a:t>SIGNAGE</a:t>
              </a:r>
            </a:p>
          </p:txBody>
        </p:sp>
      </p:grpSp>
    </p:spTree>
    <p:extLst>
      <p:ext uri="{BB962C8B-B14F-4D97-AF65-F5344CB8AC3E}">
        <p14:creationId xmlns:p14="http://schemas.microsoft.com/office/powerpoint/2010/main" val="3210972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980A2-E137-4A7E-9BE1-ED320D7C2573}"/>
              </a:ext>
            </a:extLst>
          </p:cNvPr>
          <p:cNvSpPr>
            <a:spLocks noGrp="1"/>
          </p:cNvSpPr>
          <p:nvPr>
            <p:ph type="title"/>
          </p:nvPr>
        </p:nvSpPr>
        <p:spPr>
          <a:xfrm>
            <a:off x="838200" y="456261"/>
            <a:ext cx="10515600" cy="1325563"/>
          </a:xfrm>
        </p:spPr>
        <p:txBody>
          <a:bodyPr>
            <a:normAutofit fontScale="90000"/>
          </a:bodyPr>
          <a:lstStyle/>
          <a:p>
            <a:pPr algn="ctr"/>
            <a:r>
              <a:rPr lang="en-US" sz="8000" dirty="0">
                <a:solidFill>
                  <a:schemeClr val="tx1"/>
                </a:solidFill>
                <a:latin typeface="Arial Rounded MT Bold" panose="020F0704030504030204" pitchFamily="34" charset="0"/>
              </a:rPr>
              <a:t>BRAND BUILDING</a:t>
            </a:r>
            <a:br>
              <a:rPr lang="en-US" dirty="0"/>
            </a:br>
            <a:endParaRPr lang="en-US" sz="10700"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C84FC123-A60D-4324-9D1F-0BA1A632CFF4}"/>
              </a:ext>
            </a:extLst>
          </p:cNvPr>
          <p:cNvSpPr>
            <a:spLocks noGrp="1"/>
          </p:cNvSpPr>
          <p:nvPr>
            <p:ph idx="1"/>
          </p:nvPr>
        </p:nvSpPr>
        <p:spPr>
          <a:xfrm>
            <a:off x="838200" y="2193926"/>
            <a:ext cx="10515600" cy="4351338"/>
          </a:xfrm>
        </p:spPr>
        <p:txBody>
          <a:bodyPr numCol="3"/>
          <a:lstStyle/>
          <a:p>
            <a:pPr marL="0" indent="0">
              <a:lnSpc>
                <a:spcPct val="150000"/>
              </a:lnSpc>
              <a:buNone/>
            </a:pPr>
            <a:r>
              <a:rPr lang="en-US" b="1" dirty="0">
                <a:solidFill>
                  <a:schemeClr val="accent3">
                    <a:lumMod val="60000"/>
                    <a:lumOff val="40000"/>
                  </a:schemeClr>
                </a:solidFill>
              </a:rPr>
              <a:t>Digital signage serve as an effective &amp; efficient marketing tool for building brand image among customer.</a:t>
            </a:r>
          </a:p>
        </p:txBody>
      </p:sp>
      <p:graphicFrame>
        <p:nvGraphicFramePr>
          <p:cNvPr id="8" name="Object 7">
            <a:extLst>
              <a:ext uri="{FF2B5EF4-FFF2-40B4-BE49-F238E27FC236}">
                <a16:creationId xmlns:a16="http://schemas.microsoft.com/office/drawing/2014/main" id="{88242442-5D06-4FBD-B6AB-EBF658D544DE}"/>
              </a:ext>
            </a:extLst>
          </p:cNvPr>
          <p:cNvGraphicFramePr>
            <a:graphicFrameLocks noChangeAspect="1"/>
          </p:cNvGraphicFramePr>
          <p:nvPr>
            <p:extLst>
              <p:ext uri="{D42A27DB-BD31-4B8C-83A1-F6EECF244321}">
                <p14:modId xmlns:p14="http://schemas.microsoft.com/office/powerpoint/2010/main" val="2002875852"/>
              </p:ext>
            </p:extLst>
          </p:nvPr>
        </p:nvGraphicFramePr>
        <p:xfrm>
          <a:off x="1752599" y="3476634"/>
          <a:ext cx="16046021" cy="1596297"/>
        </p:xfrm>
        <a:graphic>
          <a:graphicData uri="http://schemas.openxmlformats.org/presentationml/2006/ole">
            <mc:AlternateContent xmlns:mc="http://schemas.openxmlformats.org/markup-compatibility/2006">
              <mc:Choice xmlns:v="urn:schemas-microsoft-com:vml" Requires="v">
                <p:oleObj spid="_x0000_s7186" name="CorelDRAW" r:id="rId3" imgW="32039640" imgH="5645160" progId="CorelDraw.Graphic.24">
                  <p:embed/>
                </p:oleObj>
              </mc:Choice>
              <mc:Fallback>
                <p:oleObj name="CorelDRAW" r:id="rId3" imgW="32039640" imgH="5645160" progId="CorelDraw.Graphic.24">
                  <p:embed/>
                  <p:pic>
                    <p:nvPicPr>
                      <p:cNvPr id="0" name=""/>
                      <p:cNvPicPr/>
                      <p:nvPr/>
                    </p:nvPicPr>
                    <p:blipFill>
                      <a:blip r:embed="rId4"/>
                      <a:stretch>
                        <a:fillRect/>
                      </a:stretch>
                    </p:blipFill>
                    <p:spPr>
                      <a:xfrm>
                        <a:off x="1752599" y="3476634"/>
                        <a:ext cx="16046021" cy="1596297"/>
                      </a:xfrm>
                      <a:prstGeom prst="rect">
                        <a:avLst/>
                      </a:prstGeom>
                    </p:spPr>
                  </p:pic>
                </p:oleObj>
              </mc:Fallback>
            </mc:AlternateContent>
          </a:graphicData>
        </a:graphic>
      </p:graphicFrame>
      <p:pic>
        <p:nvPicPr>
          <p:cNvPr id="7181" name="Picture 13" descr="Brand Building - Meaning, Importance &amp; Process | MBA Skool">
            <a:extLst>
              <a:ext uri="{FF2B5EF4-FFF2-40B4-BE49-F238E27FC236}">
                <a16:creationId xmlns:a16="http://schemas.microsoft.com/office/drawing/2014/main" id="{63681855-6220-4A38-9F9B-B9A4CD8CF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9838" y="2050401"/>
            <a:ext cx="5684704" cy="448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504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CC458-EF57-4910-8FF8-40333AA2B472}"/>
              </a:ext>
            </a:extLst>
          </p:cNvPr>
          <p:cNvSpPr>
            <a:spLocks noGrp="1"/>
          </p:cNvSpPr>
          <p:nvPr>
            <p:ph type="title"/>
          </p:nvPr>
        </p:nvSpPr>
        <p:spPr>
          <a:xfrm>
            <a:off x="1317170" y="365125"/>
            <a:ext cx="10515600" cy="1325563"/>
          </a:xfrm>
        </p:spPr>
        <p:txBody>
          <a:bodyPr>
            <a:normAutofit/>
          </a:bodyPr>
          <a:lstStyle/>
          <a:p>
            <a:r>
              <a:rPr lang="en-US" sz="3600" b="1" dirty="0">
                <a:solidFill>
                  <a:schemeClr val="accent2"/>
                </a:solidFill>
                <a:latin typeface="Arial Rounded MT Bold" panose="020F0704030504030204" pitchFamily="34" charset="0"/>
              </a:rPr>
              <a:t>5 BENEFITS OF RETAIL </a:t>
            </a:r>
            <a:r>
              <a:rPr lang="en-US" sz="3600" b="1" dirty="0">
                <a:latin typeface="Arial Rounded MT Bold" panose="020F0704030504030204" pitchFamily="34" charset="0"/>
              </a:rPr>
              <a:t>DIGITAL SIGNAGE</a:t>
            </a:r>
          </a:p>
        </p:txBody>
      </p:sp>
      <p:sp>
        <p:nvSpPr>
          <p:cNvPr id="12" name="Content Placeholder 11">
            <a:extLst>
              <a:ext uri="{FF2B5EF4-FFF2-40B4-BE49-F238E27FC236}">
                <a16:creationId xmlns:a16="http://schemas.microsoft.com/office/drawing/2014/main" id="{C8BE02AF-7B7B-4D7B-A612-BCC21689CCB7}"/>
              </a:ext>
            </a:extLst>
          </p:cNvPr>
          <p:cNvSpPr>
            <a:spLocks noGrp="1"/>
          </p:cNvSpPr>
          <p:nvPr>
            <p:ph idx="1"/>
          </p:nvPr>
        </p:nvSpPr>
        <p:spPr>
          <a:xfrm flipH="1">
            <a:off x="12384156" y="5923722"/>
            <a:ext cx="608645" cy="934278"/>
          </a:xfrm>
        </p:spPr>
        <p:txBody>
          <a:bodyPr/>
          <a:lstStyle/>
          <a:p>
            <a:endParaRPr lang="en-US" dirty="0"/>
          </a:p>
        </p:txBody>
      </p:sp>
      <p:grpSp>
        <p:nvGrpSpPr>
          <p:cNvPr id="4" name="Group 3">
            <a:extLst>
              <a:ext uri="{FF2B5EF4-FFF2-40B4-BE49-F238E27FC236}">
                <a16:creationId xmlns:a16="http://schemas.microsoft.com/office/drawing/2014/main" id="{03DC62A4-28F9-402D-AB1E-BFD53E920790}"/>
              </a:ext>
            </a:extLst>
          </p:cNvPr>
          <p:cNvGrpSpPr/>
          <p:nvPr/>
        </p:nvGrpSpPr>
        <p:grpSpPr>
          <a:xfrm>
            <a:off x="1482826" y="2099805"/>
            <a:ext cx="9226348" cy="4393070"/>
            <a:chOff x="1487714" y="2099805"/>
            <a:chExt cx="9226348" cy="4393070"/>
          </a:xfrm>
        </p:grpSpPr>
        <p:sp>
          <p:nvSpPr>
            <p:cNvPr id="6" name="Rectangle: Rounded Corners 5">
              <a:extLst>
                <a:ext uri="{FF2B5EF4-FFF2-40B4-BE49-F238E27FC236}">
                  <a16:creationId xmlns:a16="http://schemas.microsoft.com/office/drawing/2014/main" id="{A7414597-6CEE-4315-98E4-9D636A6F8857}"/>
                </a:ext>
              </a:extLst>
            </p:cNvPr>
            <p:cNvSpPr/>
            <p:nvPr/>
          </p:nvSpPr>
          <p:spPr>
            <a:xfrm>
              <a:off x="3396342" y="2119086"/>
              <a:ext cx="1567543" cy="4373789"/>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chemeClr val="bg1"/>
                  </a:solidFill>
                  <a:latin typeface="Arial Rounded MT Bold" panose="020F0704030504030204" pitchFamily="34" charset="0"/>
                </a:rPr>
                <a:t>DRIVE NEW SALES</a:t>
              </a:r>
            </a:p>
            <a:p>
              <a:pPr algn="ctr"/>
              <a:endParaRPr lang="en-US" sz="1200" dirty="0">
                <a:solidFill>
                  <a:srgbClr val="0070C0"/>
                </a:solidFill>
                <a:latin typeface="Arial Rounded MT Bold" panose="020F0704030504030204" pitchFamily="34" charset="0"/>
              </a:endParaRPr>
            </a:p>
            <a:p>
              <a:pPr algn="ctr"/>
              <a:r>
                <a:rPr lang="en-US" sz="1200" dirty="0">
                  <a:solidFill>
                    <a:srgbClr val="0070C0"/>
                  </a:solidFill>
                  <a:latin typeface="Arial Rounded MT Bold" panose="020F0704030504030204" pitchFamily="34" charset="0"/>
                </a:rPr>
                <a:t>Focus interest on exclusive special in-store offers. Promote new sales and BOGO’s. Include educational product videos that build value while driving sales!</a:t>
              </a:r>
            </a:p>
            <a:p>
              <a:pPr algn="ctr"/>
              <a:endParaRPr lang="en-US" sz="1200" dirty="0">
                <a:solidFill>
                  <a:schemeClr val="tx1"/>
                </a:solidFill>
                <a:latin typeface="Arial Rounded MT Bold" panose="020F0704030504030204" pitchFamily="34" charset="0"/>
              </a:endParaRPr>
            </a:p>
          </p:txBody>
        </p:sp>
        <p:sp>
          <p:nvSpPr>
            <p:cNvPr id="7" name="Rectangle: Rounded Corners 6">
              <a:extLst>
                <a:ext uri="{FF2B5EF4-FFF2-40B4-BE49-F238E27FC236}">
                  <a16:creationId xmlns:a16="http://schemas.microsoft.com/office/drawing/2014/main" id="{0B2FED8D-B4A4-459B-BFB2-61BF7D1B06E6}"/>
                </a:ext>
              </a:extLst>
            </p:cNvPr>
            <p:cNvSpPr/>
            <p:nvPr/>
          </p:nvSpPr>
          <p:spPr>
            <a:xfrm>
              <a:off x="5300236" y="2119085"/>
              <a:ext cx="1567543" cy="4373789"/>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chemeClr val="bg1"/>
                  </a:solidFill>
                  <a:latin typeface="Arial Rounded MT Bold" panose="020F0704030504030204" pitchFamily="34" charset="0"/>
                </a:rPr>
                <a:t>INFLUENCE PURCHASING</a:t>
              </a:r>
            </a:p>
            <a:p>
              <a:pPr algn="ctr"/>
              <a:endParaRPr lang="en-US" sz="1200" dirty="0">
                <a:solidFill>
                  <a:schemeClr val="tx1"/>
                </a:solidFill>
                <a:latin typeface="Arial Rounded MT Bold" panose="020F0704030504030204" pitchFamily="34" charset="0"/>
              </a:endParaRPr>
            </a:p>
            <a:p>
              <a:pPr algn="ctr"/>
              <a:r>
                <a:rPr lang="en-US" sz="1200" dirty="0">
                  <a:solidFill>
                    <a:schemeClr val="accent1">
                      <a:lumMod val="50000"/>
                    </a:schemeClr>
                  </a:solidFill>
                  <a:latin typeface="Arial Rounded MT Bold" panose="020F0704030504030204" pitchFamily="34" charset="0"/>
                </a:rPr>
                <a:t>Deliver ads to right people at the right time! The content can be set to change in real-time based on the audience that is viewing the screen.</a:t>
              </a:r>
            </a:p>
            <a:p>
              <a:pPr algn="ctr"/>
              <a:endParaRPr lang="en-US" sz="1200" dirty="0">
                <a:solidFill>
                  <a:schemeClr val="tx1"/>
                </a:solidFill>
                <a:latin typeface="Arial Rounded MT Bold" panose="020F0704030504030204" pitchFamily="34" charset="0"/>
              </a:endParaRPr>
            </a:p>
          </p:txBody>
        </p:sp>
        <p:sp>
          <p:nvSpPr>
            <p:cNvPr id="8" name="Rectangle: Rounded Corners 7">
              <a:extLst>
                <a:ext uri="{FF2B5EF4-FFF2-40B4-BE49-F238E27FC236}">
                  <a16:creationId xmlns:a16="http://schemas.microsoft.com/office/drawing/2014/main" id="{86E6C564-6819-44AA-8915-2A3A30CCE36B}"/>
                </a:ext>
              </a:extLst>
            </p:cNvPr>
            <p:cNvSpPr/>
            <p:nvPr/>
          </p:nvSpPr>
          <p:spPr>
            <a:xfrm>
              <a:off x="7208862" y="2119084"/>
              <a:ext cx="1567543" cy="4373789"/>
            </a:xfrm>
            <a:prstGeom prst="roundRect">
              <a:avLst/>
            </a:prstGeom>
            <a:solidFill>
              <a:schemeClr val="accent2">
                <a:lumMod val="20000"/>
                <a:lumOff val="8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chemeClr val="bg1"/>
                  </a:solidFill>
                  <a:latin typeface="Arial Rounded MT Bold" panose="020F0704030504030204" pitchFamily="34" charset="0"/>
                </a:rPr>
                <a:t>IMPROVE SHOPPING EXPERIENCE</a:t>
              </a:r>
            </a:p>
            <a:p>
              <a:pPr algn="ctr"/>
              <a:endParaRPr lang="en-US" sz="1200" dirty="0">
                <a:solidFill>
                  <a:schemeClr val="tx1"/>
                </a:solidFill>
                <a:latin typeface="Arial Rounded MT Bold" panose="020F0704030504030204" pitchFamily="34" charset="0"/>
              </a:endParaRPr>
            </a:p>
            <a:p>
              <a:r>
                <a:rPr lang="en-US" sz="1200" dirty="0">
                  <a:solidFill>
                    <a:schemeClr val="accent1">
                      <a:lumMod val="50000"/>
                    </a:schemeClr>
                  </a:solidFill>
                  <a:latin typeface="Arial Rounded MT Bold" panose="020F0704030504030204" pitchFamily="34" charset="0"/>
                </a:rPr>
                <a:t>Share customer-centric notifications, store hours, and wayfinding maps making it easier for customer to locate products.</a:t>
              </a:r>
            </a:p>
            <a:p>
              <a:pPr algn="ctr"/>
              <a:endParaRPr lang="en-US" sz="1200" dirty="0">
                <a:solidFill>
                  <a:schemeClr val="tx1"/>
                </a:solidFill>
                <a:latin typeface="Arial Rounded MT Bold" panose="020F0704030504030204" pitchFamily="34" charset="0"/>
              </a:endParaRPr>
            </a:p>
          </p:txBody>
        </p:sp>
        <p:sp>
          <p:nvSpPr>
            <p:cNvPr id="9" name="Rectangle: Rounded Corners 8">
              <a:extLst>
                <a:ext uri="{FF2B5EF4-FFF2-40B4-BE49-F238E27FC236}">
                  <a16:creationId xmlns:a16="http://schemas.microsoft.com/office/drawing/2014/main" id="{857D6862-4908-402C-92DA-D365AD8A1545}"/>
                </a:ext>
              </a:extLst>
            </p:cNvPr>
            <p:cNvSpPr/>
            <p:nvPr/>
          </p:nvSpPr>
          <p:spPr>
            <a:xfrm>
              <a:off x="9146519" y="2104569"/>
              <a:ext cx="1567543" cy="4373789"/>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b="100000"/>
              </a:path>
              <a:tileRect t="-100000" r="-10000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chemeClr val="bg1"/>
                  </a:solidFill>
                  <a:latin typeface="Arial Rounded MT Bold" panose="020F0704030504030204" pitchFamily="34" charset="0"/>
                </a:rPr>
                <a:t>SOCIAL PROOF</a:t>
              </a:r>
            </a:p>
            <a:p>
              <a:pPr algn="ctr"/>
              <a:endParaRPr lang="en-US" sz="1200" dirty="0">
                <a:solidFill>
                  <a:schemeClr val="tx1"/>
                </a:solidFill>
                <a:latin typeface="Arial Rounded MT Bold" panose="020F0704030504030204" pitchFamily="34" charset="0"/>
              </a:endParaRPr>
            </a:p>
            <a:p>
              <a:r>
                <a:rPr lang="en-US" sz="1200" dirty="0">
                  <a:solidFill>
                    <a:srgbClr val="00B050"/>
                  </a:solidFill>
                  <a:latin typeface="Arial Rounded MT Bold" panose="020F0704030504030204" pitchFamily="34" charset="0"/>
                </a:rPr>
                <a:t>Showcase customer testimonials with images your shoppers will be able to know the positive comments and outstanding service you have been providing</a:t>
              </a:r>
            </a:p>
            <a:p>
              <a:pPr algn="ctr"/>
              <a:endParaRPr lang="en-US" sz="1200" dirty="0">
                <a:solidFill>
                  <a:schemeClr val="tx1"/>
                </a:solidFill>
                <a:latin typeface="Arial Rounded MT Bold" panose="020F0704030504030204" pitchFamily="34" charset="0"/>
              </a:endParaRPr>
            </a:p>
          </p:txBody>
        </p:sp>
        <p:sp>
          <p:nvSpPr>
            <p:cNvPr id="10" name="Rectangle: Rounded Corners 9">
              <a:extLst>
                <a:ext uri="{FF2B5EF4-FFF2-40B4-BE49-F238E27FC236}">
                  <a16:creationId xmlns:a16="http://schemas.microsoft.com/office/drawing/2014/main" id="{0A8699F0-3A80-4C20-BDD4-D12998CFCCB0}"/>
                </a:ext>
              </a:extLst>
            </p:cNvPr>
            <p:cNvSpPr/>
            <p:nvPr/>
          </p:nvSpPr>
          <p:spPr>
            <a:xfrm>
              <a:off x="1487714" y="2099805"/>
              <a:ext cx="1567543" cy="4373789"/>
            </a:xfrm>
            <a:prstGeom prst="roundRect">
              <a:avLst/>
            </a:prstGeom>
            <a:gradFill flip="none" rotWithShape="1">
              <a:gsLst>
                <a:gs pos="0">
                  <a:schemeClr val="accent4">
                    <a:lumMod val="5000"/>
                    <a:lumOff val="95000"/>
                  </a:schemeClr>
                </a:gs>
                <a:gs pos="0">
                  <a:schemeClr val="accent4">
                    <a:lumMod val="45000"/>
                    <a:lumOff val="55000"/>
                  </a:schemeClr>
                </a:gs>
                <a:gs pos="50000">
                  <a:schemeClr val="accent4">
                    <a:lumMod val="45000"/>
                    <a:lumOff val="55000"/>
                  </a:schemeClr>
                </a:gs>
                <a:gs pos="76000">
                  <a:schemeClr val="accent4">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u="sng" dirty="0">
                  <a:solidFill>
                    <a:schemeClr val="bg1"/>
                  </a:solidFill>
                  <a:latin typeface="Arial Rounded MT Bold" panose="020F0704030504030204" pitchFamily="34" charset="0"/>
                </a:rPr>
                <a:t>IMPROVE COMMUNICATION</a:t>
              </a:r>
            </a:p>
            <a:p>
              <a:pPr algn="ctr"/>
              <a:endParaRPr lang="en-US" sz="1200" dirty="0">
                <a:solidFill>
                  <a:schemeClr val="tx1"/>
                </a:solidFill>
                <a:latin typeface="Arial Rounded MT Bold" panose="020F0704030504030204" pitchFamily="34" charset="0"/>
              </a:endParaRPr>
            </a:p>
            <a:p>
              <a:pPr algn="ctr"/>
              <a:r>
                <a:rPr lang="en-US" sz="1200" dirty="0">
                  <a:solidFill>
                    <a:schemeClr val="bg2">
                      <a:lumMod val="50000"/>
                    </a:schemeClr>
                  </a:solidFill>
                  <a:latin typeface="Arial Rounded MT Bold" panose="020F0704030504030204" pitchFamily="34" charset="0"/>
                </a:rPr>
                <a:t>Personalized messages that appeal to your specific audience works wonders. Create content that caters to the time of the day, peak hours, sales promos, etc</a:t>
              </a:r>
              <a:r>
                <a:rPr lang="en-US" sz="1200" dirty="0">
                  <a:solidFill>
                    <a:schemeClr val="tx1"/>
                  </a:solidFill>
                  <a:latin typeface="Arial Rounded MT Bold" panose="020F0704030504030204" pitchFamily="34" charset="0"/>
                </a:rPr>
                <a:t>.</a:t>
              </a:r>
            </a:p>
            <a:p>
              <a:pPr algn="ctr"/>
              <a:endParaRPr lang="en-US" sz="1200" dirty="0">
                <a:solidFill>
                  <a:schemeClr val="tx1"/>
                </a:solidFill>
                <a:latin typeface="Arial Rounded MT Bold" panose="020F0704030504030204" pitchFamily="34" charset="0"/>
              </a:endParaRPr>
            </a:p>
            <a:p>
              <a:pPr algn="ctr"/>
              <a:endParaRPr lang="en-US" sz="1200" dirty="0">
                <a:solidFill>
                  <a:schemeClr val="tx1"/>
                </a:solidFill>
                <a:latin typeface="Arial Rounded MT Bold" panose="020F0704030504030204" pitchFamily="34" charset="0"/>
              </a:endParaRPr>
            </a:p>
          </p:txBody>
        </p:sp>
        <p:sp>
          <p:nvSpPr>
            <p:cNvPr id="19" name="Oval 18">
              <a:extLst>
                <a:ext uri="{FF2B5EF4-FFF2-40B4-BE49-F238E27FC236}">
                  <a16:creationId xmlns:a16="http://schemas.microsoft.com/office/drawing/2014/main" id="{007B5EE8-7E0E-4B85-B0D7-A9C47854850D}"/>
                </a:ext>
              </a:extLst>
            </p:cNvPr>
            <p:cNvSpPr/>
            <p:nvPr/>
          </p:nvSpPr>
          <p:spPr>
            <a:xfrm>
              <a:off x="2662518" y="2218765"/>
              <a:ext cx="174811" cy="1748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81CDD13-B70E-431F-9B78-C8D27B0B0AFC}"/>
                </a:ext>
              </a:extLst>
            </p:cNvPr>
            <p:cNvSpPr/>
            <p:nvPr/>
          </p:nvSpPr>
          <p:spPr>
            <a:xfrm>
              <a:off x="4596916" y="2306170"/>
              <a:ext cx="174811" cy="1748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A35A4F2-8F92-4516-B8E7-D6FFC1E0D0BF}"/>
                </a:ext>
              </a:extLst>
            </p:cNvPr>
            <p:cNvSpPr/>
            <p:nvPr/>
          </p:nvSpPr>
          <p:spPr>
            <a:xfrm>
              <a:off x="6574970" y="2304994"/>
              <a:ext cx="174811" cy="1748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17F4C62-23FF-4689-89A1-86F6E5318794}"/>
                </a:ext>
              </a:extLst>
            </p:cNvPr>
            <p:cNvSpPr/>
            <p:nvPr/>
          </p:nvSpPr>
          <p:spPr>
            <a:xfrm>
              <a:off x="8466251" y="2344158"/>
              <a:ext cx="174811" cy="1748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CC4FA7B-ED70-4E31-8EE9-CBC1D8BEA418}"/>
                </a:ext>
              </a:extLst>
            </p:cNvPr>
            <p:cNvSpPr/>
            <p:nvPr/>
          </p:nvSpPr>
          <p:spPr>
            <a:xfrm>
              <a:off x="10397873" y="2304994"/>
              <a:ext cx="174811" cy="1748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AE4131B7-052E-4E5D-838C-6A3DFFAB1531}"/>
              </a:ext>
            </a:extLst>
          </p:cNvPr>
          <p:cNvSpPr/>
          <p:nvPr/>
        </p:nvSpPr>
        <p:spPr>
          <a:xfrm>
            <a:off x="0" y="1239864"/>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473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EC6DC350-954A-4A82-952D-B5AAA653A9B9}"/>
              </a:ext>
            </a:extLst>
          </p:cNvPr>
          <p:cNvSpPr/>
          <p:nvPr/>
        </p:nvSpPr>
        <p:spPr>
          <a:xfrm>
            <a:off x="1287547" y="623328"/>
            <a:ext cx="9403637" cy="1108977"/>
          </a:xfrm>
          <a:prstGeom prst="roundRect">
            <a:avLst/>
          </a:prstGeom>
          <a:gradFill flip="none" rotWithShape="1">
            <a:gsLst>
              <a:gs pos="0">
                <a:schemeClr val="accent4">
                  <a:lumMod val="5000"/>
                  <a:lumOff val="95000"/>
                </a:schemeClr>
              </a:gs>
              <a:gs pos="74000">
                <a:schemeClr val="accent4"/>
              </a:gs>
              <a:gs pos="83000">
                <a:schemeClr val="accent4">
                  <a:lumMod val="45000"/>
                  <a:lumOff val="55000"/>
                </a:schemeClr>
              </a:gs>
              <a:gs pos="100000">
                <a:srgbClr val="FFFF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E7B19A-6F94-44FC-9522-C7AD48BFCBE7}"/>
              </a:ext>
            </a:extLst>
          </p:cNvPr>
          <p:cNvSpPr>
            <a:spLocks noGrp="1"/>
          </p:cNvSpPr>
          <p:nvPr>
            <p:ph type="title"/>
          </p:nvPr>
        </p:nvSpPr>
        <p:spPr>
          <a:xfrm>
            <a:off x="1138408" y="658457"/>
            <a:ext cx="9404723" cy="1400530"/>
          </a:xfrm>
          <a:effectLst>
            <a:outerShdw blurRad="50800" dist="38100" dir="5400000" algn="t" rotWithShape="0">
              <a:prstClr val="black">
                <a:alpha val="40000"/>
              </a:prstClr>
            </a:outerShdw>
          </a:effectLst>
        </p:spPr>
        <p:txBody>
          <a:bodyPr>
            <a:normAutofit/>
          </a:bodyPr>
          <a:lstStyle/>
          <a:p>
            <a:pPr algn="ctr"/>
            <a:r>
              <a:rPr lang="en-US" sz="3600" u="sng" dirty="0">
                <a:latin typeface="Arial Rounded MT Bold" panose="020F0704030504030204" pitchFamily="34" charset="0"/>
              </a:rPr>
              <a:t>5 REASONS TO USE DIGITAL SIGNAGE</a:t>
            </a:r>
          </a:p>
        </p:txBody>
      </p:sp>
      <p:sp>
        <p:nvSpPr>
          <p:cNvPr id="3" name="Content Placeholder 2">
            <a:extLst>
              <a:ext uri="{FF2B5EF4-FFF2-40B4-BE49-F238E27FC236}">
                <a16:creationId xmlns:a16="http://schemas.microsoft.com/office/drawing/2014/main" id="{C712B3B4-21D3-404A-BE28-20BDC4474CD0}"/>
              </a:ext>
            </a:extLst>
          </p:cNvPr>
          <p:cNvSpPr>
            <a:spLocks noGrp="1"/>
          </p:cNvSpPr>
          <p:nvPr>
            <p:ph idx="1"/>
          </p:nvPr>
        </p:nvSpPr>
        <p:spPr>
          <a:xfrm>
            <a:off x="838200" y="8449055"/>
            <a:ext cx="10515600" cy="699987"/>
          </a:xfrm>
        </p:spPr>
        <p:txBody>
          <a:bodyPr>
            <a:normAutofit/>
          </a:bodyPr>
          <a:lstStyle/>
          <a:p>
            <a:endParaRPr lang="en-US" dirty="0"/>
          </a:p>
        </p:txBody>
      </p:sp>
      <p:grpSp>
        <p:nvGrpSpPr>
          <p:cNvPr id="4" name="Group 3">
            <a:extLst>
              <a:ext uri="{FF2B5EF4-FFF2-40B4-BE49-F238E27FC236}">
                <a16:creationId xmlns:a16="http://schemas.microsoft.com/office/drawing/2014/main" id="{14AA7EA3-AA68-4EAA-8DEC-0672B38F59DE}"/>
              </a:ext>
            </a:extLst>
          </p:cNvPr>
          <p:cNvGrpSpPr/>
          <p:nvPr/>
        </p:nvGrpSpPr>
        <p:grpSpPr>
          <a:xfrm>
            <a:off x="703810" y="1690688"/>
            <a:ext cx="10930684" cy="4081856"/>
            <a:chOff x="703810" y="1690688"/>
            <a:chExt cx="10930684" cy="4081856"/>
          </a:xfrm>
        </p:grpSpPr>
        <p:sp>
          <p:nvSpPr>
            <p:cNvPr id="5" name="Oval 4">
              <a:extLst>
                <a:ext uri="{FF2B5EF4-FFF2-40B4-BE49-F238E27FC236}">
                  <a16:creationId xmlns:a16="http://schemas.microsoft.com/office/drawing/2014/main" id="{B7628C25-C06A-485F-9EC3-FEA2896781F4}"/>
                </a:ext>
              </a:extLst>
            </p:cNvPr>
            <p:cNvSpPr/>
            <p:nvPr/>
          </p:nvSpPr>
          <p:spPr>
            <a:xfrm>
              <a:off x="703810" y="3619049"/>
              <a:ext cx="2020162" cy="2149127"/>
            </a:xfrm>
            <a:prstGeom prst="ellipse">
              <a:avLst/>
            </a:prstGeom>
            <a:solidFill>
              <a:schemeClr val="bg2">
                <a:lumMod val="75000"/>
              </a:schemeClr>
            </a:solidFill>
            <a:ln>
              <a:noFill/>
            </a:ln>
            <a:effectLst>
              <a:outerShdw blurRad="292100" sx="107000" sy="107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200 % </a:t>
              </a:r>
            </a:p>
            <a:p>
              <a:pPr algn="ctr"/>
              <a:r>
                <a:rPr lang="en-US" sz="2000" dirty="0"/>
                <a:t>Increase in audience relation rate</a:t>
              </a:r>
            </a:p>
          </p:txBody>
        </p:sp>
        <p:sp>
          <p:nvSpPr>
            <p:cNvPr id="7" name="Oval 6">
              <a:extLst>
                <a:ext uri="{FF2B5EF4-FFF2-40B4-BE49-F238E27FC236}">
                  <a16:creationId xmlns:a16="http://schemas.microsoft.com/office/drawing/2014/main" id="{81A41E08-D16A-453A-BAF6-BCB90B7D029C}"/>
                </a:ext>
              </a:extLst>
            </p:cNvPr>
            <p:cNvSpPr/>
            <p:nvPr/>
          </p:nvSpPr>
          <p:spPr>
            <a:xfrm>
              <a:off x="2968090" y="2459079"/>
              <a:ext cx="2222944" cy="2222944"/>
            </a:xfrm>
            <a:prstGeom prst="ellipse">
              <a:avLst/>
            </a:prstGeom>
            <a:solidFill>
              <a:schemeClr val="accent6">
                <a:lumMod val="40000"/>
                <a:lumOff val="60000"/>
              </a:schemeClr>
            </a:solidFill>
            <a:ln>
              <a:noFill/>
            </a:ln>
            <a:effectLst>
              <a:outerShdw blurRad="292100" sx="107000" sy="107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63 %</a:t>
              </a:r>
            </a:p>
            <a:p>
              <a:pPr algn="ctr"/>
              <a:r>
                <a:rPr lang="en-US" dirty="0">
                  <a:solidFill>
                    <a:schemeClr val="accent1">
                      <a:lumMod val="50000"/>
                    </a:schemeClr>
                  </a:solidFill>
                </a:rPr>
                <a:t>More people say that digital signage catches their eyes</a:t>
              </a:r>
            </a:p>
          </p:txBody>
        </p:sp>
        <p:sp>
          <p:nvSpPr>
            <p:cNvPr id="8" name="Oval 7">
              <a:extLst>
                <a:ext uri="{FF2B5EF4-FFF2-40B4-BE49-F238E27FC236}">
                  <a16:creationId xmlns:a16="http://schemas.microsoft.com/office/drawing/2014/main" id="{5873A8E6-9AAF-46A6-8CCC-1AFA8C6910BF}"/>
                </a:ext>
              </a:extLst>
            </p:cNvPr>
            <p:cNvSpPr/>
            <p:nvPr/>
          </p:nvSpPr>
          <p:spPr>
            <a:xfrm>
              <a:off x="5245447" y="3740558"/>
              <a:ext cx="2020162" cy="2020162"/>
            </a:xfrm>
            <a:prstGeom prst="ellipse">
              <a:avLst/>
            </a:prstGeom>
            <a:solidFill>
              <a:schemeClr val="accent4">
                <a:lumMod val="20000"/>
                <a:lumOff val="80000"/>
              </a:schemeClr>
            </a:solidFill>
            <a:ln>
              <a:noFill/>
            </a:ln>
            <a:effectLst>
              <a:outerShdw blurRad="292100" sx="107000" sy="107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30 %</a:t>
              </a:r>
            </a:p>
            <a:p>
              <a:pPr algn="ctr"/>
              <a:r>
                <a:rPr lang="en-US" dirty="0">
                  <a:solidFill>
                    <a:schemeClr val="bg2"/>
                  </a:solidFill>
                </a:rPr>
                <a:t>Increase in sales when using digital signage</a:t>
              </a:r>
            </a:p>
          </p:txBody>
        </p:sp>
        <p:sp>
          <p:nvSpPr>
            <p:cNvPr id="9" name="Oval 8">
              <a:extLst>
                <a:ext uri="{FF2B5EF4-FFF2-40B4-BE49-F238E27FC236}">
                  <a16:creationId xmlns:a16="http://schemas.microsoft.com/office/drawing/2014/main" id="{CA5B8709-F137-4531-813A-8D6BC69EB9F9}"/>
                </a:ext>
              </a:extLst>
            </p:cNvPr>
            <p:cNvSpPr/>
            <p:nvPr/>
          </p:nvSpPr>
          <p:spPr>
            <a:xfrm>
              <a:off x="7383742" y="2588421"/>
              <a:ext cx="2058427" cy="2070778"/>
            </a:xfrm>
            <a:prstGeom prst="ellipse">
              <a:avLst/>
            </a:prstGeom>
            <a:solidFill>
              <a:schemeClr val="accent1">
                <a:lumMod val="40000"/>
                <a:lumOff val="60000"/>
              </a:schemeClr>
            </a:solidFill>
            <a:ln>
              <a:noFill/>
            </a:ln>
            <a:effectLst>
              <a:outerShdw blurRad="292100" sx="107000" sy="107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90 % </a:t>
              </a:r>
            </a:p>
            <a:p>
              <a:pPr algn="ctr"/>
              <a:r>
                <a:rPr lang="en-US" dirty="0">
                  <a:solidFill>
                    <a:schemeClr val="accent1"/>
                  </a:solidFill>
                </a:rPr>
                <a:t>Saving with quicker uploading of new messages</a:t>
              </a:r>
            </a:p>
          </p:txBody>
        </p:sp>
        <p:sp>
          <p:nvSpPr>
            <p:cNvPr id="10" name="Oval 9">
              <a:extLst>
                <a:ext uri="{FF2B5EF4-FFF2-40B4-BE49-F238E27FC236}">
                  <a16:creationId xmlns:a16="http://schemas.microsoft.com/office/drawing/2014/main" id="{237381E9-5561-4A95-ABC2-09B41CECC831}"/>
                </a:ext>
              </a:extLst>
            </p:cNvPr>
            <p:cNvSpPr/>
            <p:nvPr/>
          </p:nvSpPr>
          <p:spPr>
            <a:xfrm>
              <a:off x="9478456" y="3623417"/>
              <a:ext cx="2156038" cy="2149127"/>
            </a:xfrm>
            <a:prstGeom prst="ellipse">
              <a:avLst/>
            </a:prstGeom>
            <a:solidFill>
              <a:schemeClr val="accent4">
                <a:lumMod val="60000"/>
                <a:lumOff val="40000"/>
              </a:schemeClr>
            </a:solidFill>
            <a:ln>
              <a:noFill/>
            </a:ln>
            <a:effectLst>
              <a:outerShdw blurRad="292100" sx="107000" sy="107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50000"/>
                    </a:schemeClr>
                  </a:solidFill>
                </a:rPr>
                <a:t>60 % </a:t>
              </a:r>
            </a:p>
            <a:p>
              <a:pPr algn="ctr"/>
              <a:r>
                <a:rPr lang="en-US" dirty="0">
                  <a:solidFill>
                    <a:schemeClr val="accent4">
                      <a:lumMod val="50000"/>
                    </a:schemeClr>
                  </a:solidFill>
                </a:rPr>
                <a:t>Buying decisions are made at the point of sale</a:t>
              </a:r>
            </a:p>
          </p:txBody>
        </p:sp>
        <p:cxnSp>
          <p:nvCxnSpPr>
            <p:cNvPr id="13" name="Straight Connector 12">
              <a:extLst>
                <a:ext uri="{FF2B5EF4-FFF2-40B4-BE49-F238E27FC236}">
                  <a16:creationId xmlns:a16="http://schemas.microsoft.com/office/drawing/2014/main" id="{5984DE32-458B-4F3B-8A8F-C20D15E201BF}"/>
                </a:ext>
              </a:extLst>
            </p:cNvPr>
            <p:cNvCxnSpPr>
              <a:cxnSpLocks/>
              <a:endCxn id="18" idx="0"/>
            </p:cNvCxnSpPr>
            <p:nvPr/>
          </p:nvCxnSpPr>
          <p:spPr>
            <a:xfrm>
              <a:off x="1664208" y="1690688"/>
              <a:ext cx="362" cy="194827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438F2AC7-300A-471B-A72F-1F6E196B2385}"/>
                </a:ext>
              </a:extLst>
            </p:cNvPr>
            <p:cNvCxnSpPr>
              <a:cxnSpLocks/>
            </p:cNvCxnSpPr>
            <p:nvPr/>
          </p:nvCxnSpPr>
          <p:spPr>
            <a:xfrm>
              <a:off x="4047744" y="1690688"/>
              <a:ext cx="0" cy="949845"/>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3EB39117-BF1D-4C73-BE35-C49B9146C01F}"/>
                </a:ext>
              </a:extLst>
            </p:cNvPr>
            <p:cNvCxnSpPr>
              <a:cxnSpLocks/>
            </p:cNvCxnSpPr>
            <p:nvPr/>
          </p:nvCxnSpPr>
          <p:spPr>
            <a:xfrm>
              <a:off x="6260592" y="1690688"/>
              <a:ext cx="0" cy="222294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59DD5A1B-A24B-40CF-9866-F0B0383F6517}"/>
                </a:ext>
              </a:extLst>
            </p:cNvPr>
            <p:cNvCxnSpPr>
              <a:cxnSpLocks/>
              <a:endCxn id="22" idx="4"/>
            </p:cNvCxnSpPr>
            <p:nvPr/>
          </p:nvCxnSpPr>
          <p:spPr>
            <a:xfrm>
              <a:off x="10600945" y="1720637"/>
              <a:ext cx="8178" cy="2151177"/>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BCA17A0E-169F-4A35-A332-AA1C332E18A0}"/>
                </a:ext>
              </a:extLst>
            </p:cNvPr>
            <p:cNvCxnSpPr>
              <a:cxnSpLocks/>
            </p:cNvCxnSpPr>
            <p:nvPr/>
          </p:nvCxnSpPr>
          <p:spPr>
            <a:xfrm>
              <a:off x="8412955" y="1765778"/>
              <a:ext cx="0" cy="949845"/>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Oval 17">
              <a:extLst>
                <a:ext uri="{FF2B5EF4-FFF2-40B4-BE49-F238E27FC236}">
                  <a16:creationId xmlns:a16="http://schemas.microsoft.com/office/drawing/2014/main" id="{BA24C979-778F-4C9A-9968-28F2F59E681A}"/>
                </a:ext>
              </a:extLst>
            </p:cNvPr>
            <p:cNvSpPr/>
            <p:nvPr/>
          </p:nvSpPr>
          <p:spPr>
            <a:xfrm>
              <a:off x="1582509" y="3638961"/>
              <a:ext cx="164122" cy="1641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032FC49-4C0D-4745-8932-142B082657F9}"/>
                </a:ext>
              </a:extLst>
            </p:cNvPr>
            <p:cNvSpPr/>
            <p:nvPr/>
          </p:nvSpPr>
          <p:spPr>
            <a:xfrm>
              <a:off x="3963732" y="2485869"/>
              <a:ext cx="164122" cy="1641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56F3131-E0BD-47C3-891A-7D618FCD457C}"/>
                </a:ext>
              </a:extLst>
            </p:cNvPr>
            <p:cNvSpPr/>
            <p:nvPr/>
          </p:nvSpPr>
          <p:spPr>
            <a:xfrm>
              <a:off x="6186072" y="3801698"/>
              <a:ext cx="164122" cy="1641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91DB563-658C-4A6F-92E9-4928592B2D8F}"/>
                </a:ext>
              </a:extLst>
            </p:cNvPr>
            <p:cNvSpPr/>
            <p:nvPr/>
          </p:nvSpPr>
          <p:spPr>
            <a:xfrm>
              <a:off x="8330894" y="2633562"/>
              <a:ext cx="164122" cy="1641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0686ED9-C5F9-4217-8C73-B7AAEF30DEBD}"/>
                </a:ext>
              </a:extLst>
            </p:cNvPr>
            <p:cNvSpPr/>
            <p:nvPr/>
          </p:nvSpPr>
          <p:spPr>
            <a:xfrm>
              <a:off x="10527062" y="3707692"/>
              <a:ext cx="164122" cy="1641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3020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4FC123-A60D-4324-9D1F-0BA1A632CFF4}"/>
              </a:ext>
            </a:extLst>
          </p:cNvPr>
          <p:cNvSpPr>
            <a:spLocks noGrp="1"/>
          </p:cNvSpPr>
          <p:nvPr>
            <p:ph idx="1"/>
          </p:nvPr>
        </p:nvSpPr>
        <p:spPr>
          <a:xfrm>
            <a:off x="838200" y="2506662"/>
            <a:ext cx="10515600" cy="4351338"/>
          </a:xfrm>
        </p:spPr>
        <p:txBody>
          <a:bodyPr>
            <a:normAutofit/>
          </a:bodyPr>
          <a:lstStyle/>
          <a:p>
            <a:pPr marL="0" indent="0" algn="ctr">
              <a:buNone/>
            </a:pPr>
            <a:r>
              <a:rPr lang="en-US" sz="9600" b="1" dirty="0">
                <a:latin typeface="Arial Rounded MT Bold" panose="020F0704030504030204" pitchFamily="34" charset="0"/>
              </a:rPr>
              <a:t>THANK YOU</a:t>
            </a:r>
          </a:p>
        </p:txBody>
      </p:sp>
    </p:spTree>
    <p:extLst>
      <p:ext uri="{BB962C8B-B14F-4D97-AF65-F5344CB8AC3E}">
        <p14:creationId xmlns:p14="http://schemas.microsoft.com/office/powerpoint/2010/main" val="296451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633</TotalTime>
  <Words>415</Words>
  <Application>Microsoft Office PowerPoint</Application>
  <PresentationFormat>Widescreen</PresentationFormat>
  <Paragraphs>77</Paragraphs>
  <Slides>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5" baseType="lpstr">
      <vt:lpstr>Arial</vt:lpstr>
      <vt:lpstr>Arial Rounded MT Bold</vt:lpstr>
      <vt:lpstr>Bell MT</vt:lpstr>
      <vt:lpstr>Century Gothic</vt:lpstr>
      <vt:lpstr>Wingdings 3</vt:lpstr>
      <vt:lpstr>Ion</vt:lpstr>
      <vt:lpstr>CorelDRAW</vt:lpstr>
      <vt:lpstr>            CITIPRIMEBROADCASTING  Escalate Your Dream  </vt:lpstr>
      <vt:lpstr>PowerPoint Presentation</vt:lpstr>
      <vt:lpstr>PowerPoint Presentation</vt:lpstr>
      <vt:lpstr>PowerPoint Presentation</vt:lpstr>
      <vt:lpstr>BRAND BUILDING </vt:lpstr>
      <vt:lpstr>5 BENEFITS OF RETAIL DIGITAL SIGNAGE</vt:lpstr>
      <vt:lpstr>5 REASONS TO USE DIGITAL SIGNAGE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CITIPRIMEBROADCASTTING Escalate Your Dream</dc:title>
  <dc:creator>Admin</dc:creator>
  <cp:lastModifiedBy>Admin</cp:lastModifiedBy>
  <cp:revision>48</cp:revision>
  <dcterms:created xsi:type="dcterms:W3CDTF">2023-01-28T06:58:30Z</dcterms:created>
  <dcterms:modified xsi:type="dcterms:W3CDTF">2023-01-31T05:49:57Z</dcterms:modified>
</cp:coreProperties>
</file>